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4" r:id="rId9"/>
    <p:sldId id="263" r:id="rId10"/>
    <p:sldId id="268" r:id="rId11"/>
    <p:sldId id="266" r:id="rId12"/>
    <p:sldId id="267" r:id="rId13"/>
    <p:sldId id="269" r:id="rId14"/>
    <p:sldId id="270" r:id="rId15"/>
    <p:sldId id="265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6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376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8DF3-E07E-5975-CA00-69651D394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B42EF-3B86-7377-5CAB-FE82C9BD1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C10D-A12D-CFCE-5504-45E7466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B0B26-BE25-FF41-667D-0DE5B6D6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4A63-1D8D-4770-8B71-7C9DB6C7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24C7-5EA0-6DA8-CFE4-82865712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39B07-4FB0-F91E-1937-41CFF962E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47BF-DA8F-9779-F739-E804B9B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D49F4-AA6A-C4B7-AEFE-CDBE475A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EFAB-92BF-C255-77A7-964DFA31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0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319D6-BB75-C13D-145C-8ED702BD1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A49D7-0B10-E99A-9DA6-3D870716B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C162-B73F-D2BF-4F7A-18FB7126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5B42-499F-D319-4878-8DF44738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2FC9F-3C75-EC0C-BC3E-8EF6D9B4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1055-198A-CDB0-2BE2-21E0FABA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F0CD-E965-FA75-1D5C-6F941CA8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619A-839A-4E0F-9015-FEFA43D6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9DC0-DE5D-60FF-AD8A-FEDD9C46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A9B4-675B-87E9-1C33-085A3B4A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3FF0-6FEF-EBFB-7929-8A84C0D2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F5135-4712-2FBA-E5EB-35E660A5C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15BF-6451-B203-69A1-AE36850F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9BC32-1641-E83D-1E8C-B84F9CF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5ACE-6D44-E51D-A02B-5390B630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5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90B2-76EA-8874-12CF-B2E2B16F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550DE-FA30-4594-B171-52FC14E29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17056-1E94-AD6B-3BDD-A2E6B98C8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77494-CD99-DD45-BE56-8AD691B8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15F1B-4932-EDB6-13E3-3FF1FA3F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F6EB0-DD54-91DE-F263-0DC0B333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5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E637-26F3-7A0E-EB0E-01536068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EB1A-07AB-0B98-C3B6-0F46BA050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1945B-28CB-F56F-5257-705985318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39784-212C-838F-3869-B70F3064D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1B280-1A44-519C-1083-05D7429D6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5C15F-7C00-41CC-B296-50D85C20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C58B7-8B75-4590-4CA1-647432AE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B737D-02E3-C0BE-558C-8043EC0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840E-11AB-A78C-8254-9244119F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9BC28-2CFE-845B-CD00-5D8724EC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F84E0-2BF3-B5FF-0826-FAAB840E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D299E-9D3E-69C5-2B1D-AE7FD64A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D494-144A-BD36-9193-F39E1E47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907F9-940C-06DF-C94A-0B94D82E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7C8F8-89B5-F7B3-D2A2-9CF39096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4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ECBB-0C7E-6665-3EB7-4C4AF41E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B6C39-85A1-6D9A-09B3-4A8953FA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E4C0A-B0AD-77D7-CAC4-D7145A69F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72A5A-963A-D0C6-779C-7EDEDBEDD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F46A5-92FA-DDE2-898F-6E07C708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36EA-C54C-228F-EDA7-6C212572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7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CFFA-EB60-1522-EA2D-9C5520E3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D0D62-4A88-FA92-8093-E055FBC5F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4914E-79BA-9AE7-D3DE-2A9C4D99D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5F855-5D39-2B84-EB3D-A50D5F2A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76A64-4D52-DB7F-CBD4-D99ACE3E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1AB60-92E5-7B6E-9E1E-49121200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D955D-A126-ED47-986A-5625D6D9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19199-00F5-C7BD-1111-B340F9AF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83055-3BF9-234F-034E-528B1BE6A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78DE54-D443-4E27-82D4-897E61FA623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A5488-B9ED-3572-2395-E7C68AEB7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2E11-7C5A-BB80-F6A4-6E937A34D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8D574-08FF-4154-B50D-FC2B35328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619545-BA6F-743C-C50E-88B854EFA73A}"/>
              </a:ext>
            </a:extLst>
          </p:cNvPr>
          <p:cNvSpPr txBox="1"/>
          <p:nvPr/>
        </p:nvSpPr>
        <p:spPr>
          <a:xfrm>
            <a:off x="361813" y="1539350"/>
            <a:ext cx="11582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ปฏิบัติการวงจรดิจิทัลและพื้นฐานการทำงานของคอมพิวเตอร์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BCB4E-7205-02BE-FA18-057BA212380B}"/>
              </a:ext>
            </a:extLst>
          </p:cNvPr>
          <p:cNvSpPr txBox="1"/>
          <p:nvPr/>
        </p:nvSpPr>
        <p:spPr>
          <a:xfrm>
            <a:off x="2581361" y="2841875"/>
            <a:ext cx="69108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อ. ดร. วาธิส ลีลาภัทร</a:t>
            </a:r>
          </a:p>
          <a:p>
            <a:pPr algn="ctr"/>
            <a:r>
              <a:rPr lang="th-TH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ภาควิชาวิศวกรรมคอมพิวเตอร์</a:t>
            </a:r>
          </a:p>
          <a:p>
            <a:pPr algn="ctr"/>
            <a:r>
              <a:rPr lang="th-TH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คณะวิศวกรรมศาสตร์ มหาวิทยาลัยขอนแก่น</a:t>
            </a:r>
            <a:endParaRPr lang="en-US" sz="4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96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773E6-1C15-3D65-70BE-1FA6EAA7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03EA9-A0AF-AA71-22B2-53A4EA5027FF}"/>
              </a:ext>
            </a:extLst>
          </p:cNvPr>
          <p:cNvSpPr txBox="1"/>
          <p:nvPr/>
        </p:nvSpPr>
        <p:spPr>
          <a:xfrm>
            <a:off x="3909072" y="0"/>
            <a:ext cx="3179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5242-2D5C-0FBE-D632-3C7B64A18B78}"/>
              </a:ext>
            </a:extLst>
          </p:cNvPr>
          <p:cNvSpPr txBox="1"/>
          <p:nvPr/>
        </p:nvSpPr>
        <p:spPr>
          <a:xfrm>
            <a:off x="2060809" y="996482"/>
            <a:ext cx="6875600" cy="1629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ระบบเลขฐาน </a:t>
            </a:r>
            <a:r>
              <a:rPr lang="en-US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 </a:t>
            </a: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สามารถสร้างเป็นวงจรไฟฟ้าได้ง่าย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เลข </a:t>
            </a:r>
            <a:r>
              <a:rPr lang="en-US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0 </a:t>
            </a: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แทนด้วย การไม่มีแรงดันไฟฟ้า </a:t>
            </a:r>
            <a:r>
              <a:rPr lang="en-US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(0 Volt)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เลข </a:t>
            </a:r>
            <a:r>
              <a:rPr lang="en-US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 </a:t>
            </a:r>
            <a:r>
              <a:rPr lang="th-TH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แทนด้วย การมีแรงดันไฟฟ้า (</a:t>
            </a:r>
            <a:r>
              <a:rPr lang="en-US" sz="3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 Volt)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359D-F38C-E2C4-69F8-5E87DF87F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1000"/>
                    </a14:imgEffect>
                  </a14:imgLayer>
                </a14:imgProps>
              </a:ext>
            </a:extLst>
          </a:blip>
          <a:srcRect l="4040" t="7073" r="3577" b="6623"/>
          <a:stretch/>
        </p:blipFill>
        <p:spPr>
          <a:xfrm>
            <a:off x="1979611" y="2946455"/>
            <a:ext cx="7109526" cy="359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5791B-3E80-09FA-B3D0-2B4270A2A811}"/>
              </a:ext>
            </a:extLst>
          </p:cNvPr>
          <p:cNvSpPr txBox="1"/>
          <p:nvPr/>
        </p:nvSpPr>
        <p:spPr>
          <a:xfrm>
            <a:off x="1259948" y="3429000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"1"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EA71E-0ED4-820E-44A6-6D71EED40CAD}"/>
              </a:ext>
            </a:extLst>
          </p:cNvPr>
          <p:cNvSpPr txBox="1"/>
          <p:nvPr/>
        </p:nvSpPr>
        <p:spPr>
          <a:xfrm>
            <a:off x="7946137" y="3429000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"0"</a:t>
            </a:r>
          </a:p>
        </p:txBody>
      </p:sp>
    </p:spTree>
    <p:extLst>
      <p:ext uri="{BB962C8B-B14F-4D97-AF65-F5344CB8AC3E}">
        <p14:creationId xmlns:p14="http://schemas.microsoft.com/office/powerpoint/2010/main" val="165170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A9EC-E35E-EDFD-5CA9-F65004CD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A607E-1644-7566-1E50-BCE5DF985301}"/>
              </a:ext>
            </a:extLst>
          </p:cNvPr>
          <p:cNvSpPr txBox="1"/>
          <p:nvPr/>
        </p:nvSpPr>
        <p:spPr>
          <a:xfrm>
            <a:off x="2625323" y="0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1: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แนะนำชุดทดลองวงจรดิจิทัล</a:t>
            </a:r>
          </a:p>
        </p:txBody>
      </p:sp>
      <p:pic>
        <p:nvPicPr>
          <p:cNvPr id="5" name="Picture 4" descr="A black electronic device with white text&#10;&#10;Description automatically generated">
            <a:extLst>
              <a:ext uri="{FF2B5EF4-FFF2-40B4-BE49-F238E27FC236}">
                <a16:creationId xmlns:a16="http://schemas.microsoft.com/office/drawing/2014/main" id="{B8A809A7-D147-88FE-1BE4-0A0798D07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5906" r="1710" b="4905"/>
          <a:stretch/>
        </p:blipFill>
        <p:spPr>
          <a:xfrm>
            <a:off x="2004267" y="923330"/>
            <a:ext cx="7926947" cy="57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4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022A-E474-6EAC-B336-6F4A4B3D3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90D49-A683-3DBB-81FC-4A91BB5317BB}"/>
              </a:ext>
            </a:extLst>
          </p:cNvPr>
          <p:cNvSpPr txBox="1"/>
          <p:nvPr/>
        </p:nvSpPr>
        <p:spPr>
          <a:xfrm>
            <a:off x="2625323" y="0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1: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แนะนำชุดทดลองวงจรดิจิทัล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B402F-008D-4E52-05F6-012EBB65C9DD}"/>
              </a:ext>
            </a:extLst>
          </p:cNvPr>
          <p:cNvSpPr txBox="1"/>
          <p:nvPr/>
        </p:nvSpPr>
        <p:spPr>
          <a:xfrm>
            <a:off x="4641266" y="1589080"/>
            <a:ext cx="204575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จุดต่อสายไฟ</a:t>
            </a:r>
            <a:endParaRPr lang="en-US" sz="4400" dirty="0"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814BA-CD41-5A3D-D3F4-0AF5EFC49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7" t="44601" b="16054"/>
          <a:stretch/>
        </p:blipFill>
        <p:spPr>
          <a:xfrm>
            <a:off x="1137237" y="3231954"/>
            <a:ext cx="9774402" cy="23278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05A3E4-BEB0-496E-7B2D-B9D33B83053F}"/>
              </a:ext>
            </a:extLst>
          </p:cNvPr>
          <p:cNvCxnSpPr/>
          <p:nvPr/>
        </p:nvCxnSpPr>
        <p:spPr>
          <a:xfrm>
            <a:off x="5504990" y="2295015"/>
            <a:ext cx="0" cy="1094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9B46D3-A6FE-9984-FAED-A3412A4D4C1B}"/>
              </a:ext>
            </a:extLst>
          </p:cNvPr>
          <p:cNvCxnSpPr>
            <a:cxnSpLocks/>
          </p:cNvCxnSpPr>
          <p:nvPr/>
        </p:nvCxnSpPr>
        <p:spPr>
          <a:xfrm>
            <a:off x="5504990" y="2295015"/>
            <a:ext cx="1170167" cy="1094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CD76AF-74B1-8BF9-2747-F3C540C7D231}"/>
              </a:ext>
            </a:extLst>
          </p:cNvPr>
          <p:cNvCxnSpPr>
            <a:cxnSpLocks/>
          </p:cNvCxnSpPr>
          <p:nvPr/>
        </p:nvCxnSpPr>
        <p:spPr>
          <a:xfrm flipH="1">
            <a:off x="4218204" y="2295015"/>
            <a:ext cx="1286786" cy="1151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D8E-0748-1052-D2E5-E1C647659F03}"/>
              </a:ext>
            </a:extLst>
          </p:cNvPr>
          <p:cNvSpPr txBox="1"/>
          <p:nvPr/>
        </p:nvSpPr>
        <p:spPr>
          <a:xfrm>
            <a:off x="958913" y="861736"/>
            <a:ext cx="5846472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หลอดไฟแสดงสถานะ (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   = 0,     = 1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)</a:t>
            </a:r>
            <a:endParaRPr lang="en-US" sz="4400" dirty="0"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E0296F-AC90-0AB9-25E2-EE60E24F221E}"/>
              </a:ext>
            </a:extLst>
          </p:cNvPr>
          <p:cNvCxnSpPr>
            <a:cxnSpLocks/>
          </p:cNvCxnSpPr>
          <p:nvPr/>
        </p:nvCxnSpPr>
        <p:spPr>
          <a:xfrm flipH="1">
            <a:off x="1467052" y="1589080"/>
            <a:ext cx="202722" cy="21798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01511E-1D0C-37D9-3A39-291824EC1683}"/>
              </a:ext>
            </a:extLst>
          </p:cNvPr>
          <p:cNvCxnSpPr>
            <a:cxnSpLocks/>
          </p:cNvCxnSpPr>
          <p:nvPr/>
        </p:nvCxnSpPr>
        <p:spPr>
          <a:xfrm>
            <a:off x="1669774" y="1589080"/>
            <a:ext cx="180266" cy="22000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B84D1F-C29A-AEC7-64FB-93B7FD279671}"/>
              </a:ext>
            </a:extLst>
          </p:cNvPr>
          <p:cNvSpPr txBox="1"/>
          <p:nvPr/>
        </p:nvSpPr>
        <p:spPr>
          <a:xfrm>
            <a:off x="4321372" y="5739959"/>
            <a:ext cx="5803192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b="1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ปุ่มกดเลือกสถานะ (8 ชุด แยกอิสระ)</a:t>
            </a:r>
            <a:endParaRPr lang="en-US" sz="4400" b="1" dirty="0"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0281F-1298-B910-C393-A24A75594207}"/>
              </a:ext>
            </a:extLst>
          </p:cNvPr>
          <p:cNvCxnSpPr>
            <a:cxnSpLocks/>
          </p:cNvCxnSpPr>
          <p:nvPr/>
        </p:nvCxnSpPr>
        <p:spPr>
          <a:xfrm flipV="1">
            <a:off x="6675157" y="4989754"/>
            <a:ext cx="0" cy="92601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04BE6E-8846-7F91-21A7-4D5D1CB769DD}"/>
              </a:ext>
            </a:extLst>
          </p:cNvPr>
          <p:cNvCxnSpPr>
            <a:cxnSpLocks/>
          </p:cNvCxnSpPr>
          <p:nvPr/>
        </p:nvCxnSpPr>
        <p:spPr>
          <a:xfrm flipV="1">
            <a:off x="6675157" y="4953663"/>
            <a:ext cx="1081265" cy="9621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44052F-47AB-C6FC-11C6-853AAC0C234D}"/>
              </a:ext>
            </a:extLst>
          </p:cNvPr>
          <p:cNvCxnSpPr>
            <a:cxnSpLocks/>
          </p:cNvCxnSpPr>
          <p:nvPr/>
        </p:nvCxnSpPr>
        <p:spPr>
          <a:xfrm flipH="1" flipV="1">
            <a:off x="5581816" y="4989754"/>
            <a:ext cx="1093340" cy="92601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427906" y="1186750"/>
            <a:ext cx="213360" cy="22098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64142" y="1196210"/>
            <a:ext cx="213360" cy="2209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77FE-E674-D222-CBE1-203F35B7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02B77-C305-DD11-8507-7495DE83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0" t="15865" r="2800" b="23331"/>
          <a:stretch/>
        </p:blipFill>
        <p:spPr>
          <a:xfrm>
            <a:off x="5106307" y="1029466"/>
            <a:ext cx="5175468" cy="4169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84948-2B93-39A6-EEA0-D9A6CDE48546}"/>
              </a:ext>
            </a:extLst>
          </p:cNvPr>
          <p:cNvSpPr txBox="1"/>
          <p:nvPr/>
        </p:nvSpPr>
        <p:spPr>
          <a:xfrm>
            <a:off x="2625323" y="0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1: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แนะนำชุดทดลองวงจรดิจิทัล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1FBAD-A114-DA62-6142-5C00C22A6098}"/>
              </a:ext>
            </a:extLst>
          </p:cNvPr>
          <p:cNvSpPr txBox="1"/>
          <p:nvPr/>
        </p:nvSpPr>
        <p:spPr>
          <a:xfrm>
            <a:off x="6412840" y="5846095"/>
            <a:ext cx="4022255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b="1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จุดต่อสัญญาณเลขฐาน </a:t>
            </a:r>
            <a:r>
              <a:rPr lang="en-US" sz="4400" b="1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FDDA95-8965-D75A-BD76-ABFB44B8F11A}"/>
              </a:ext>
            </a:extLst>
          </p:cNvPr>
          <p:cNvCxnSpPr>
            <a:cxnSpLocks/>
          </p:cNvCxnSpPr>
          <p:nvPr/>
        </p:nvCxnSpPr>
        <p:spPr>
          <a:xfrm flipV="1">
            <a:off x="8361572" y="5095890"/>
            <a:ext cx="0" cy="92601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4859C0-4F80-3DFE-C1D7-7C014093B533}"/>
              </a:ext>
            </a:extLst>
          </p:cNvPr>
          <p:cNvCxnSpPr>
            <a:cxnSpLocks/>
          </p:cNvCxnSpPr>
          <p:nvPr/>
        </p:nvCxnSpPr>
        <p:spPr>
          <a:xfrm flipV="1">
            <a:off x="8361572" y="5059799"/>
            <a:ext cx="1081265" cy="9621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0478E1-6844-4FD7-A4A8-369DBF9DCF9D}"/>
              </a:ext>
            </a:extLst>
          </p:cNvPr>
          <p:cNvCxnSpPr>
            <a:cxnSpLocks/>
          </p:cNvCxnSpPr>
          <p:nvPr/>
        </p:nvCxnSpPr>
        <p:spPr>
          <a:xfrm flipH="1" flipV="1">
            <a:off x="7268231" y="5095890"/>
            <a:ext cx="1093340" cy="92601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E94C06-788C-9C0F-4301-C2F0515A969A}"/>
              </a:ext>
            </a:extLst>
          </p:cNvPr>
          <p:cNvCxnSpPr>
            <a:cxnSpLocks/>
          </p:cNvCxnSpPr>
          <p:nvPr/>
        </p:nvCxnSpPr>
        <p:spPr>
          <a:xfrm flipH="1" flipV="1">
            <a:off x="6412211" y="5131098"/>
            <a:ext cx="1943322" cy="8908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32F3C-BD46-4E3D-7E5A-FCA66935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5" t="65987" r="30733" b="22072"/>
          <a:stretch/>
        </p:blipFill>
        <p:spPr>
          <a:xfrm>
            <a:off x="1122229" y="2060125"/>
            <a:ext cx="2183961" cy="161848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6AB10BE-B856-4CFC-3DDE-C39D69263114}"/>
              </a:ext>
            </a:extLst>
          </p:cNvPr>
          <p:cNvSpPr/>
          <p:nvPr/>
        </p:nvSpPr>
        <p:spPr>
          <a:xfrm>
            <a:off x="5666014" y="4308323"/>
            <a:ext cx="1363436" cy="996944"/>
          </a:xfrm>
          <a:prstGeom prst="ellipse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5E42F9-DA86-6891-7671-AAC75E2477F5}"/>
              </a:ext>
            </a:extLst>
          </p:cNvPr>
          <p:cNvCxnSpPr>
            <a:endCxn id="25" idx="7"/>
          </p:cNvCxnSpPr>
          <p:nvPr/>
        </p:nvCxnSpPr>
        <p:spPr>
          <a:xfrm>
            <a:off x="3306190" y="2060125"/>
            <a:ext cx="3523589" cy="23941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3AFBD-7447-D1D2-0717-E8B7998BC119}"/>
              </a:ext>
            </a:extLst>
          </p:cNvPr>
          <p:cNvCxnSpPr>
            <a:cxnSpLocks/>
            <a:endCxn id="25" idx="4"/>
          </p:cNvCxnSpPr>
          <p:nvPr/>
        </p:nvCxnSpPr>
        <p:spPr>
          <a:xfrm>
            <a:off x="1126513" y="3678613"/>
            <a:ext cx="5221219" cy="162665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2375F30-23A9-6385-2517-14690E410A21}"/>
              </a:ext>
            </a:extLst>
          </p:cNvPr>
          <p:cNvSpPr/>
          <p:nvPr/>
        </p:nvSpPr>
        <p:spPr>
          <a:xfrm>
            <a:off x="545488" y="1738616"/>
            <a:ext cx="3337443" cy="2261507"/>
          </a:xfrm>
          <a:prstGeom prst="ellipse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9A9735-4638-9247-792D-2967989ADCCB}"/>
              </a:ext>
            </a:extLst>
          </p:cNvPr>
          <p:cNvSpPr txBox="1"/>
          <p:nvPr/>
        </p:nvSpPr>
        <p:spPr>
          <a:xfrm>
            <a:off x="1157576" y="4491940"/>
            <a:ext cx="2512226" cy="1914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  C  B  A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4400" b="1" baseline="300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</a:t>
            </a: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2</a:t>
            </a:r>
            <a:r>
              <a:rPr lang="en-US" sz="4400" b="1" baseline="300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2</a:t>
            </a:r>
            <a:r>
              <a:rPr lang="en-US" sz="4400" b="1" baseline="300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2</a:t>
            </a:r>
            <a:r>
              <a:rPr lang="en-US" sz="4400" b="1" baseline="300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4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 1  1  1 = 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488" y="455919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9117" y="455919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1FBAD-A114-DA62-6142-5C00C22A6098}"/>
              </a:ext>
            </a:extLst>
          </p:cNvPr>
          <p:cNvSpPr txBox="1"/>
          <p:nvPr/>
        </p:nvSpPr>
        <p:spPr>
          <a:xfrm>
            <a:off x="1353506" y="923330"/>
            <a:ext cx="3714478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b="1" dirty="0">
                <a:solidFill>
                  <a:srgbClr val="7030A0"/>
                </a:solidFill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จอแสดงผลเลขฐาน 16</a:t>
            </a:r>
            <a:endParaRPr lang="en-US" sz="4400" b="1" dirty="0">
              <a:solidFill>
                <a:srgbClr val="7030A0"/>
              </a:solidFill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393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022A-E474-6EAC-B336-6F4A4B3D3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10919" y="693086"/>
            <a:ext cx="7330853" cy="5829419"/>
            <a:chOff x="2346399" y="693086"/>
            <a:chExt cx="7330853" cy="58294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1D8E-0748-1052-D2E5-E1C647659F03}"/>
                </a:ext>
              </a:extLst>
            </p:cNvPr>
            <p:cNvSpPr txBox="1"/>
            <p:nvPr/>
          </p:nvSpPr>
          <p:spPr>
            <a:xfrm>
              <a:off x="2346399" y="693086"/>
              <a:ext cx="733085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th-TH" sz="4000" dirty="0"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ใช้สายไฟ 4 เส้น ต่อเข้ากับปุ่มกดและจอแสดงตัวเลข</a:t>
              </a:r>
              <a:endParaRPr lang="en-US" sz="40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9" t="2886" r="15504" b="7215"/>
            <a:stretch/>
          </p:blipFill>
          <p:spPr>
            <a:xfrm>
              <a:off x="2562414" y="1436155"/>
              <a:ext cx="6898821" cy="5086350"/>
            </a:xfrm>
            <a:prstGeom prst="rect">
              <a:avLst/>
            </a:prstGeom>
          </p:spPr>
        </p:pic>
        <p:sp>
          <p:nvSpPr>
            <p:cNvPr id="16" name="Freeform 15"/>
            <p:cNvSpPr/>
            <p:nvPr/>
          </p:nvSpPr>
          <p:spPr>
            <a:xfrm>
              <a:off x="6054622" y="2766701"/>
              <a:ext cx="1270163" cy="2996143"/>
            </a:xfrm>
            <a:custGeom>
              <a:avLst/>
              <a:gdLst>
                <a:gd name="connsiteX0" fmla="*/ 90534 w 183685"/>
                <a:gd name="connsiteY0" fmla="*/ 3014804 h 3014804"/>
                <a:gd name="connsiteX1" fmla="*/ 181069 w 183685"/>
                <a:gd name="connsiteY1" fmla="*/ 1475715 h 3014804"/>
                <a:gd name="connsiteX2" fmla="*/ 0 w 183685"/>
                <a:gd name="connsiteY2" fmla="*/ 0 h 3014804"/>
                <a:gd name="connsiteX0" fmla="*/ 16090 w 1270163"/>
                <a:gd name="connsiteY0" fmla="*/ 2996143 h 2996143"/>
                <a:gd name="connsiteX1" fmla="*/ 106625 w 1270163"/>
                <a:gd name="connsiteY1" fmla="*/ 1457054 h 2996143"/>
                <a:gd name="connsiteX2" fmla="*/ 1265432 w 1270163"/>
                <a:gd name="connsiteY2" fmla="*/ 0 h 299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163" h="2996143">
                  <a:moveTo>
                    <a:pt x="16090" y="2996143"/>
                  </a:moveTo>
                  <a:cubicBezTo>
                    <a:pt x="68902" y="2477832"/>
                    <a:pt x="-101599" y="1956411"/>
                    <a:pt x="106625" y="1457054"/>
                  </a:cubicBezTo>
                  <a:cubicBezTo>
                    <a:pt x="314849" y="957697"/>
                    <a:pt x="1348422" y="486624"/>
                    <a:pt x="126543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96405" y="2752253"/>
              <a:ext cx="405802" cy="3010591"/>
            </a:xfrm>
            <a:custGeom>
              <a:avLst/>
              <a:gdLst>
                <a:gd name="connsiteX0" fmla="*/ 90534 w 183685"/>
                <a:gd name="connsiteY0" fmla="*/ 3014804 h 3014804"/>
                <a:gd name="connsiteX1" fmla="*/ 181069 w 183685"/>
                <a:gd name="connsiteY1" fmla="*/ 1475715 h 3014804"/>
                <a:gd name="connsiteX2" fmla="*/ 0 w 183685"/>
                <a:gd name="connsiteY2" fmla="*/ 0 h 3014804"/>
                <a:gd name="connsiteX0" fmla="*/ 0 w 543659"/>
                <a:gd name="connsiteY0" fmla="*/ 3056484 h 3056484"/>
                <a:gd name="connsiteX1" fmla="*/ 530939 w 543659"/>
                <a:gd name="connsiteY1" fmla="*/ 1475715 h 3056484"/>
                <a:gd name="connsiteX2" fmla="*/ 349870 w 543659"/>
                <a:gd name="connsiteY2" fmla="*/ 0 h 3056484"/>
                <a:gd name="connsiteX0" fmla="*/ 0 w 460313"/>
                <a:gd name="connsiteY0" fmla="*/ 3056484 h 3056484"/>
                <a:gd name="connsiteX1" fmla="*/ 437632 w 460313"/>
                <a:gd name="connsiteY1" fmla="*/ 1498449 h 3056484"/>
                <a:gd name="connsiteX2" fmla="*/ 349870 w 460313"/>
                <a:gd name="connsiteY2" fmla="*/ 0 h 3056484"/>
                <a:gd name="connsiteX0" fmla="*/ 0 w 482465"/>
                <a:gd name="connsiteY0" fmla="*/ 3056484 h 3056484"/>
                <a:gd name="connsiteX1" fmla="*/ 463758 w 482465"/>
                <a:gd name="connsiteY1" fmla="*/ 1498449 h 3056484"/>
                <a:gd name="connsiteX2" fmla="*/ 349870 w 482465"/>
                <a:gd name="connsiteY2" fmla="*/ 0 h 3056484"/>
                <a:gd name="connsiteX0" fmla="*/ 0 w 431867"/>
                <a:gd name="connsiteY0" fmla="*/ 3056484 h 3056484"/>
                <a:gd name="connsiteX1" fmla="*/ 400310 w 431867"/>
                <a:gd name="connsiteY1" fmla="*/ 1513606 h 3056484"/>
                <a:gd name="connsiteX2" fmla="*/ 349870 w 431867"/>
                <a:gd name="connsiteY2" fmla="*/ 0 h 3056484"/>
                <a:gd name="connsiteX0" fmla="*/ 0 w 405802"/>
                <a:gd name="connsiteY0" fmla="*/ 3056484 h 3056484"/>
                <a:gd name="connsiteX1" fmla="*/ 355523 w 405802"/>
                <a:gd name="connsiteY1" fmla="*/ 1528762 h 3056484"/>
                <a:gd name="connsiteX2" fmla="*/ 349870 w 405802"/>
                <a:gd name="connsiteY2" fmla="*/ 0 h 305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802" h="3056484">
                  <a:moveTo>
                    <a:pt x="0" y="3056484"/>
                  </a:moveTo>
                  <a:cubicBezTo>
                    <a:pt x="52812" y="2538173"/>
                    <a:pt x="297211" y="2038176"/>
                    <a:pt x="355523" y="1528762"/>
                  </a:cubicBezTo>
                  <a:cubicBezTo>
                    <a:pt x="413835" y="1019348"/>
                    <a:pt x="432860" y="486624"/>
                    <a:pt x="34987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6580734" y="2775128"/>
              <a:ext cx="819874" cy="2991930"/>
            </a:xfrm>
            <a:custGeom>
              <a:avLst/>
              <a:gdLst>
                <a:gd name="connsiteX0" fmla="*/ 90534 w 183685"/>
                <a:gd name="connsiteY0" fmla="*/ 3014804 h 3014804"/>
                <a:gd name="connsiteX1" fmla="*/ 181069 w 183685"/>
                <a:gd name="connsiteY1" fmla="*/ 1475715 h 3014804"/>
                <a:gd name="connsiteX2" fmla="*/ 0 w 183685"/>
                <a:gd name="connsiteY2" fmla="*/ 0 h 3014804"/>
                <a:gd name="connsiteX0" fmla="*/ 0 w 543659"/>
                <a:gd name="connsiteY0" fmla="*/ 3056484 h 3056484"/>
                <a:gd name="connsiteX1" fmla="*/ 530939 w 543659"/>
                <a:gd name="connsiteY1" fmla="*/ 1475715 h 3056484"/>
                <a:gd name="connsiteX2" fmla="*/ 349870 w 543659"/>
                <a:gd name="connsiteY2" fmla="*/ 0 h 3056484"/>
                <a:gd name="connsiteX0" fmla="*/ 0 w 460313"/>
                <a:gd name="connsiteY0" fmla="*/ 3056484 h 3056484"/>
                <a:gd name="connsiteX1" fmla="*/ 437632 w 460313"/>
                <a:gd name="connsiteY1" fmla="*/ 1498449 h 3056484"/>
                <a:gd name="connsiteX2" fmla="*/ 349870 w 460313"/>
                <a:gd name="connsiteY2" fmla="*/ 0 h 3056484"/>
                <a:gd name="connsiteX0" fmla="*/ 0 w 482465"/>
                <a:gd name="connsiteY0" fmla="*/ 3056484 h 3056484"/>
                <a:gd name="connsiteX1" fmla="*/ 463758 w 482465"/>
                <a:gd name="connsiteY1" fmla="*/ 1498449 h 3056484"/>
                <a:gd name="connsiteX2" fmla="*/ 349870 w 482465"/>
                <a:gd name="connsiteY2" fmla="*/ 0 h 3056484"/>
                <a:gd name="connsiteX0" fmla="*/ 0 w 819874"/>
                <a:gd name="connsiteY0" fmla="*/ 3037539 h 3037539"/>
                <a:gd name="connsiteX1" fmla="*/ 463758 w 819874"/>
                <a:gd name="connsiteY1" fmla="*/ 1479504 h 3037539"/>
                <a:gd name="connsiteX2" fmla="*/ 805204 w 819874"/>
                <a:gd name="connsiteY2" fmla="*/ 0 h 303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874" h="3037539">
                  <a:moveTo>
                    <a:pt x="0" y="3037539"/>
                  </a:moveTo>
                  <a:cubicBezTo>
                    <a:pt x="52812" y="2519228"/>
                    <a:pt x="329557" y="1985760"/>
                    <a:pt x="463758" y="1479504"/>
                  </a:cubicBezTo>
                  <a:cubicBezTo>
                    <a:pt x="597959" y="973248"/>
                    <a:pt x="888194" y="486624"/>
                    <a:pt x="805204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509245" y="2752252"/>
              <a:ext cx="131902" cy="3014323"/>
            </a:xfrm>
            <a:custGeom>
              <a:avLst/>
              <a:gdLst>
                <a:gd name="connsiteX0" fmla="*/ 90534 w 183685"/>
                <a:gd name="connsiteY0" fmla="*/ 3014804 h 3014804"/>
                <a:gd name="connsiteX1" fmla="*/ 181069 w 183685"/>
                <a:gd name="connsiteY1" fmla="*/ 1475715 h 3014804"/>
                <a:gd name="connsiteX2" fmla="*/ 0 w 183685"/>
                <a:gd name="connsiteY2" fmla="*/ 0 h 3014804"/>
                <a:gd name="connsiteX0" fmla="*/ 0 w 543659"/>
                <a:gd name="connsiteY0" fmla="*/ 3056484 h 3056484"/>
                <a:gd name="connsiteX1" fmla="*/ 530939 w 543659"/>
                <a:gd name="connsiteY1" fmla="*/ 1475715 h 3056484"/>
                <a:gd name="connsiteX2" fmla="*/ 349870 w 543659"/>
                <a:gd name="connsiteY2" fmla="*/ 0 h 3056484"/>
                <a:gd name="connsiteX0" fmla="*/ 0 w 460313"/>
                <a:gd name="connsiteY0" fmla="*/ 3056484 h 3056484"/>
                <a:gd name="connsiteX1" fmla="*/ 437632 w 460313"/>
                <a:gd name="connsiteY1" fmla="*/ 1498449 h 3056484"/>
                <a:gd name="connsiteX2" fmla="*/ 349870 w 460313"/>
                <a:gd name="connsiteY2" fmla="*/ 0 h 3056484"/>
                <a:gd name="connsiteX0" fmla="*/ 0 w 482465"/>
                <a:gd name="connsiteY0" fmla="*/ 3056484 h 3056484"/>
                <a:gd name="connsiteX1" fmla="*/ 463758 w 482465"/>
                <a:gd name="connsiteY1" fmla="*/ 1498449 h 3056484"/>
                <a:gd name="connsiteX2" fmla="*/ 349870 w 482465"/>
                <a:gd name="connsiteY2" fmla="*/ 0 h 3056484"/>
                <a:gd name="connsiteX0" fmla="*/ 98000 w 131902"/>
                <a:gd name="connsiteY0" fmla="*/ 3060273 h 3060273"/>
                <a:gd name="connsiteX1" fmla="*/ 113888 w 131902"/>
                <a:gd name="connsiteY1" fmla="*/ 1498449 h 3060273"/>
                <a:gd name="connsiteX2" fmla="*/ 0 w 131902"/>
                <a:gd name="connsiteY2" fmla="*/ 0 h 30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02" h="3060273">
                  <a:moveTo>
                    <a:pt x="98000" y="3060273"/>
                  </a:moveTo>
                  <a:cubicBezTo>
                    <a:pt x="150812" y="2541962"/>
                    <a:pt x="130221" y="2008494"/>
                    <a:pt x="113888" y="1498449"/>
                  </a:cubicBezTo>
                  <a:cubicBezTo>
                    <a:pt x="97555" y="988404"/>
                    <a:pt x="82990" y="486624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81790" y="4482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05756" y="4482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13750" y="448335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98890" y="49442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8138160" y="1449624"/>
            <a:ext cx="2971484" cy="3839130"/>
            <a:chOff x="8138160" y="1449624"/>
            <a:chExt cx="2971484" cy="3839130"/>
          </a:xfrm>
        </p:grpSpPr>
        <p:grpSp>
          <p:nvGrpSpPr>
            <p:cNvPr id="33" name="Group 32"/>
            <p:cNvGrpSpPr/>
            <p:nvPr/>
          </p:nvGrpSpPr>
          <p:grpSpPr>
            <a:xfrm>
              <a:off x="8138160" y="2998600"/>
              <a:ext cx="1371600" cy="228600"/>
              <a:chOff x="8138160" y="1935480"/>
              <a:chExt cx="1371600" cy="2286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138160" y="3371980"/>
              <a:ext cx="1371600" cy="228600"/>
              <a:chOff x="8138160" y="1935480"/>
              <a:chExt cx="1371600" cy="22860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138160" y="3769868"/>
              <a:ext cx="1371600" cy="228600"/>
              <a:chOff x="8138160" y="1935480"/>
              <a:chExt cx="1371600" cy="2286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138160" y="4143248"/>
              <a:ext cx="1371600" cy="228600"/>
              <a:chOff x="8138160" y="1935480"/>
              <a:chExt cx="1371600" cy="2286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138160" y="1516180"/>
              <a:ext cx="1371600" cy="228600"/>
              <a:chOff x="8138160" y="1935480"/>
              <a:chExt cx="1371600" cy="2286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138160" y="1889560"/>
              <a:ext cx="1371600" cy="228600"/>
              <a:chOff x="8138160" y="1935480"/>
              <a:chExt cx="1371600" cy="2286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138160" y="2287448"/>
              <a:ext cx="1371600" cy="228600"/>
              <a:chOff x="8138160" y="1935480"/>
              <a:chExt cx="1371600" cy="228600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138160" y="2660828"/>
              <a:ext cx="1371600" cy="228600"/>
              <a:chOff x="8138160" y="1935480"/>
              <a:chExt cx="1371600" cy="2286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8138160" y="4553716"/>
              <a:ext cx="1371600" cy="228600"/>
              <a:chOff x="8138160" y="1935480"/>
              <a:chExt cx="1371600" cy="2286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138160" y="4985978"/>
              <a:ext cx="1371600" cy="228600"/>
              <a:chOff x="8138160" y="1935480"/>
              <a:chExt cx="1371600" cy="2286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8138160" y="193548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03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884920" y="1935480"/>
                <a:ext cx="213360" cy="220980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296400" y="1943100"/>
                <a:ext cx="213360" cy="22098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730740" y="1449624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0000 = 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730740" y="18167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0001 = 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730740" y="2227164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0010 = 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30740" y="259427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0011 = 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30740" y="2960246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0100 = 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730740" y="3319734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0101 = 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730740" y="3714926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0110 = 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730740" y="4097274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0111 = 7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730740" y="449352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1000 = 8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730740" y="491942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1001 = 9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4D571FB-C074-7D25-6875-723AC21CFD2E}"/>
              </a:ext>
            </a:extLst>
          </p:cNvPr>
          <p:cNvSpPr txBox="1"/>
          <p:nvPr/>
        </p:nvSpPr>
        <p:spPr>
          <a:xfrm>
            <a:off x="3566350" y="-13806"/>
            <a:ext cx="4937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2: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การนับเลขฐาน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982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96FF1-5301-D5BD-E94A-B0FD7993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571FB-C074-7D25-6875-723AC21CFD2E}"/>
              </a:ext>
            </a:extLst>
          </p:cNvPr>
          <p:cNvSpPr txBox="1"/>
          <p:nvPr/>
        </p:nvSpPr>
        <p:spPr>
          <a:xfrm>
            <a:off x="3033952" y="31914"/>
            <a:ext cx="6287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การแปลงเลขฐาน 10 เป็นฐาน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8A27F-858B-7F38-30AA-40B1F701F0FB}"/>
              </a:ext>
            </a:extLst>
          </p:cNvPr>
          <p:cNvSpPr txBox="1"/>
          <p:nvPr/>
        </p:nvSpPr>
        <p:spPr>
          <a:xfrm>
            <a:off x="779512" y="950242"/>
            <a:ext cx="10909567" cy="55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การแปลงจากเลขฐาน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10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ให้เป็นฐานใดๆ จะใช้การหาร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u="sng" dirty="0">
                <a:latin typeface="TH Sarabun New" pitchFamily="34" charset="-34"/>
                <a:ea typeface="Calibri"/>
                <a:cs typeface="TH Sarabun New" pitchFamily="34" charset="-34"/>
              </a:rPr>
              <a:t>ตัวอย่าง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	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		แปลง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13</a:t>
            </a:r>
            <a:r>
              <a:rPr lang="en-US" sz="3200" baseline="-25000" dirty="0">
                <a:latin typeface="TH Sarabun New" pitchFamily="34" charset="-34"/>
                <a:ea typeface="Calibri"/>
                <a:cs typeface="TH Sarabun New" pitchFamily="34" charset="-34"/>
              </a:rPr>
              <a:t>10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ให้เป็นฐาน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2</a:t>
            </a:r>
            <a:endParaRPr lang="en-US" sz="20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			13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หาร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2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ได้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6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เศษ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</a:t>
            </a:r>
            <a:endParaRPr lang="en-US" sz="20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			6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หาร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 2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ได้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3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เศษ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0</a:t>
            </a:r>
            <a:endParaRPr lang="en-US" sz="20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			3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หาร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2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ได้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เศษ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</a:t>
            </a:r>
            <a:endParaRPr lang="en-US" sz="20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นำผลลัพธ์สุดท้ายและเศษที่ได้ไล่จากบรรทัดสุดท้ายย้อนกลับไปบรรทัดแรกจะได้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1101 </a:t>
            </a:r>
            <a:endParaRPr lang="th-TH" sz="32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ซึ่งเป็นเลขฐาน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2 </a:t>
            </a:r>
            <a:r>
              <a:rPr lang="th-TH" sz="3200" dirty="0">
                <a:latin typeface="TH Sarabun New" pitchFamily="34" charset="-34"/>
                <a:ea typeface="Calibri"/>
                <a:cs typeface="TH Sarabun New" pitchFamily="34" charset="-34"/>
              </a:rPr>
              <a:t>ที่มีค่า 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13</a:t>
            </a:r>
            <a:r>
              <a:rPr lang="en-US" sz="3200" baseline="-25000" dirty="0">
                <a:latin typeface="TH Sarabun New" pitchFamily="34" charset="-34"/>
                <a:ea typeface="Calibri"/>
                <a:cs typeface="TH Sarabun New" pitchFamily="34" charset="-34"/>
              </a:rPr>
              <a:t>10</a:t>
            </a: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 </a:t>
            </a:r>
            <a:endParaRPr lang="en-US" sz="2000" dirty="0"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itchFamily="34" charset="-34"/>
                <a:ea typeface="Calibri"/>
                <a:cs typeface="TH Sarabun New" pitchFamily="34" charset="-34"/>
              </a:rPr>
              <a:t>		</a:t>
            </a:r>
            <a:endParaRPr lang="en-US" sz="3200" dirty="0"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7305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96FF1-5301-D5BD-E94A-B0FD7993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571FB-C074-7D25-6875-723AC21CFD2E}"/>
              </a:ext>
            </a:extLst>
          </p:cNvPr>
          <p:cNvSpPr txBox="1"/>
          <p:nvPr/>
        </p:nvSpPr>
        <p:spPr>
          <a:xfrm>
            <a:off x="4001692" y="24654"/>
            <a:ext cx="3672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การบวกเลขฐาน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8A27F-858B-7F38-30AA-40B1F701F0FB}"/>
              </a:ext>
            </a:extLst>
          </p:cNvPr>
          <p:cNvSpPr txBox="1"/>
          <p:nvPr/>
        </p:nvSpPr>
        <p:spPr>
          <a:xfrm>
            <a:off x="918155" y="965186"/>
            <a:ext cx="5926622" cy="423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ใช้หลักการเดียวกันกับการบวกเลขฐาน 10</a:t>
            </a: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บวกจากหลักทางขวา ไปทางซ้าย </a:t>
            </a: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ถ้าผลบวกเกินค่าสูงสุด ให้ทดไปหลักถัดไปทางขวา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	</a:t>
            </a: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0 + 0 = 0 </a:t>
            </a:r>
            <a:r>
              <a:rPr lang="th-TH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ทด </a:t>
            </a: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0</a:t>
            </a:r>
            <a:endParaRPr lang="en-US" sz="2000" dirty="0">
              <a:latin typeface="TH Sarabun New" panose="020B0500040200020003" pitchFamily="34" charset="-34"/>
              <a:ea typeface="Calibri"/>
              <a:cs typeface="TH Sarabun New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	0 + 1 = 1 </a:t>
            </a:r>
            <a:r>
              <a:rPr lang="th-TH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ทด </a:t>
            </a: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0</a:t>
            </a:r>
            <a:endParaRPr lang="en-US" sz="2000" dirty="0">
              <a:latin typeface="TH Sarabun New" panose="020B0500040200020003" pitchFamily="34" charset="-34"/>
              <a:ea typeface="Calibri"/>
              <a:cs typeface="TH Sarabun New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	1 + 0 = 1 </a:t>
            </a:r>
            <a:r>
              <a:rPr lang="th-TH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ทด </a:t>
            </a: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0</a:t>
            </a:r>
            <a:endParaRPr lang="en-US" sz="2000" dirty="0">
              <a:latin typeface="TH Sarabun New" panose="020B0500040200020003" pitchFamily="34" charset="-34"/>
              <a:ea typeface="Calibri"/>
              <a:cs typeface="TH Sarabun New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	1 + 1 = 0 </a:t>
            </a:r>
            <a:r>
              <a:rPr lang="th-TH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ทด </a:t>
            </a:r>
            <a:r>
              <a:rPr lang="en-US" sz="3200" dirty="0">
                <a:latin typeface="TH Sarabun New" panose="020B0500040200020003" pitchFamily="34" charset="-34"/>
                <a:ea typeface="Calibri"/>
                <a:cs typeface="TH Sarabun New" panose="020B0500040200020003" pitchFamily="34" charset="-34"/>
              </a:rPr>
              <a:t>1</a:t>
            </a:r>
            <a:endParaRPr lang="en-US" sz="2000" dirty="0">
              <a:latin typeface="TH Sarabun New" panose="020B0500040200020003" pitchFamily="34" charset="-34"/>
              <a:ea typeface="Calibri"/>
              <a:cs typeface="TH Sarabun New" panose="020B0500040200020003" pitchFamily="34" charset="-3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BEBD8B-6511-E59B-C34E-34C8ABA14195}"/>
              </a:ext>
            </a:extLst>
          </p:cNvPr>
          <p:cNvCxnSpPr/>
          <p:nvPr/>
        </p:nvCxnSpPr>
        <p:spPr>
          <a:xfrm>
            <a:off x="5544355" y="2421228"/>
            <a:ext cx="0" cy="4198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C81EE9-D010-58AC-FCAA-B4F073147CB8}"/>
              </a:ext>
            </a:extLst>
          </p:cNvPr>
          <p:cNvSpPr txBox="1"/>
          <p:nvPr/>
        </p:nvSpPr>
        <p:spPr>
          <a:xfrm>
            <a:off x="6009605" y="2569335"/>
            <a:ext cx="5926622" cy="207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3200" b="1" dirty="0">
                <a:solidFill>
                  <a:prstClr val="black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1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1               1 1 1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prstClr val="black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</a:rPr>
              <a:t> 101		1011	</a:t>
            </a:r>
          </a:p>
          <a:p>
            <a:pPr>
              <a:lnSpc>
                <a:spcPts val="2000"/>
              </a:lnSpc>
            </a:pPr>
            <a:r>
              <a:rPr lang="en-US" sz="3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+         +</a:t>
            </a:r>
          </a:p>
          <a:p>
            <a:pPr>
              <a:lnSpc>
                <a:spcPts val="2000"/>
              </a:lnSpc>
            </a:pPr>
            <a:r>
              <a:rPr lang="en-US" sz="3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</a:t>
            </a:r>
            <a:r>
              <a:rPr lang="en-US" sz="3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3200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 </a:t>
            </a:r>
          </a:p>
          <a:p>
            <a:pPr>
              <a:lnSpc>
                <a:spcPts val="2000"/>
              </a:lnSpc>
            </a:pPr>
            <a:endParaRPr lang="en-US" sz="3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000"/>
              </a:lnSpc>
            </a:pPr>
            <a:r>
              <a:rPr lang="en-US" sz="3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1000      10010</a:t>
            </a:r>
          </a:p>
          <a:p>
            <a:pPr>
              <a:lnSpc>
                <a:spcPts val="2000"/>
              </a:lnSpc>
            </a:pPr>
            <a:endParaRPr lang="en-US" sz="3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04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96FF1-5301-D5BD-E94A-B0FD7993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571FB-C074-7D25-6875-723AC21CFD2E}"/>
              </a:ext>
            </a:extLst>
          </p:cNvPr>
          <p:cNvSpPr txBox="1"/>
          <p:nvPr/>
        </p:nvSpPr>
        <p:spPr>
          <a:xfrm>
            <a:off x="2000167" y="0"/>
            <a:ext cx="6947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ตรรกศาสตร์บูลีน (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Boolean Logic)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8A27F-858B-7F38-30AA-40B1F701F0FB}"/>
              </a:ext>
            </a:extLst>
          </p:cNvPr>
          <p:cNvSpPr txBox="1"/>
          <p:nvPr/>
        </p:nvSpPr>
        <p:spPr>
          <a:xfrm>
            <a:off x="743990" y="923330"/>
            <a:ext cx="9005286" cy="528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ค่าความจริง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(Truth)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ในเชิงตรรกศาสตร์นิยามไว้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ค่าได้แก่ </a:t>
            </a: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จริง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(True)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กับ เท็จ </a:t>
            </a: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False</a:t>
            </a: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)</a:t>
            </a: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ค่าความจริงอาจแทนด้วยตัวเลข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(True = 1)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(False = 0 )</a:t>
            </a:r>
            <a:endParaRPr lang="th-TH" sz="28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ตัวกระทำ (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operator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) สำหรับค่าความจริง มีได้ดังนี้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NOT (~, 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sym typeface="Symbol" panose="05050102010706020507" pitchFamily="18" charset="2"/>
              </a:rPr>
              <a:t>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	</a:t>
            </a:r>
            <a:r>
              <a:rPr lang="th-TH" sz="2000" b="1" dirty="0">
                <a:solidFill>
                  <a:schemeClr val="accent2">
                    <a:lumMod val="75000"/>
                  </a:schemeClr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นิเสธ</a:t>
            </a:r>
            <a:endParaRPr lang="en-US" sz="1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~0 = 1	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~1 = 0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AND (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sym typeface="Symbol" panose="05050102010706020507" pitchFamily="18" charset="2"/>
              </a:rPr>
              <a:t>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sym typeface="Wingdings" panose="05000000000000000000" pitchFamily="2" charset="2"/>
              </a:rPr>
              <a:t>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	</a:t>
            </a:r>
            <a:r>
              <a:rPr lang="th-TH" sz="2000" b="1" dirty="0">
                <a:solidFill>
                  <a:schemeClr val="accent2">
                    <a:lumMod val="75000"/>
                  </a:schemeClr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</a:t>
            </a:r>
            <a:endParaRPr lang="en-US" sz="1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AND 0 = 0	1 AND 0 = 0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AND 1 = 0	1 AND 1 = 1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OR (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sym typeface="Symbol" panose="05050102010706020507" pitchFamily="18" charset="2"/>
              </a:rPr>
              <a:t>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+)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th-TH" sz="2000" b="1" dirty="0">
                <a:solidFill>
                  <a:schemeClr val="accent2">
                    <a:lumMod val="75000"/>
                  </a:schemeClr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หรือ</a:t>
            </a:r>
            <a:endParaRPr lang="en-US" sz="1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OR 0 = 0		1 OR 0 = 1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OR 1 = 1		1 OR 1 = 1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EXCLUSIVE-OR (XOR: 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sym typeface="Symbol" panose="05050102010706020507" pitchFamily="18" charset="2"/>
              </a:rPr>
              <a:t>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XOR 0 = 0	1 XOR 0 = 1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 XOR 1 = 1	1 XOR 1 = 0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D2543C-1705-CBE7-C6CC-A39C4FF0F3DC}"/>
              </a:ext>
            </a:extLst>
          </p:cNvPr>
          <p:cNvCxnSpPr/>
          <p:nvPr/>
        </p:nvCxnSpPr>
        <p:spPr>
          <a:xfrm>
            <a:off x="6329966" y="1867437"/>
            <a:ext cx="0" cy="47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AF6466-31B0-9BE3-549B-E0C268D35D8C}"/>
              </a:ext>
            </a:extLst>
          </p:cNvPr>
          <p:cNvSpPr txBox="1"/>
          <p:nvPr/>
        </p:nvSpPr>
        <p:spPr>
          <a:xfrm>
            <a:off x="7179973" y="2170090"/>
            <a:ext cx="42680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= 01011001,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~A = 10100110</a:t>
            </a:r>
          </a:p>
          <a:p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อาจใช้ </a:t>
            </a:r>
            <a:r>
              <a: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~A</a:t>
            </a:r>
            <a:r>
              <a:rPr lang="th-TH" sz="32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ได้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1011 AND 1110 = 1010</a:t>
            </a: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1011 OR   1110 = 1111</a:t>
            </a:r>
          </a:p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1011 XOR 1110 = 0101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DBF8CB-7020-9E4B-E6C5-EEC17A760000}"/>
              </a:ext>
            </a:extLst>
          </p:cNvPr>
          <p:cNvCxnSpPr/>
          <p:nvPr/>
        </p:nvCxnSpPr>
        <p:spPr>
          <a:xfrm>
            <a:off x="8236039" y="2756079"/>
            <a:ext cx="283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1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54C3B-2470-35AC-EB9B-6E31B19D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4FA7F-C5CB-319D-DA95-3F800A273D1E}"/>
              </a:ext>
            </a:extLst>
          </p:cNvPr>
          <p:cNvSpPr txBox="1"/>
          <p:nvPr/>
        </p:nvSpPr>
        <p:spPr>
          <a:xfrm>
            <a:off x="3889753" y="60118"/>
            <a:ext cx="381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วงจรดิจิทัลเบื้องต้น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751C2-B041-0E44-E5BA-F41FCE528125}"/>
              </a:ext>
            </a:extLst>
          </p:cNvPr>
          <p:cNvSpPr txBox="1"/>
          <p:nvPr/>
        </p:nvSpPr>
        <p:spPr>
          <a:xfrm>
            <a:off x="252091" y="983448"/>
            <a:ext cx="11687815" cy="1086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วงจรดิจิทัลเป็นวงจรอิเลกทรอนิกส์ที่ใช้สัญญาณไฟฟ้า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ระดับ เพื่อแทนสถานะ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"0"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"1"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วงจรดิจิทัลประกอบด้วย เกต (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Gate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)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เชื่อมต่อเข้าด้วยกัน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2732C-D769-946D-B1A5-55073939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9" y="2110308"/>
            <a:ext cx="7312775" cy="421731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3" r="9625"/>
          <a:stretch/>
        </p:blipFill>
        <p:spPr bwMode="auto">
          <a:xfrm>
            <a:off x="9222377" y="2699163"/>
            <a:ext cx="1444379" cy="7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938693" y="272282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38693" y="3059405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b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93451" y="28747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c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79769"/>
              </p:ext>
            </p:extLst>
          </p:nvPr>
        </p:nvGraphicFramePr>
        <p:xfrm>
          <a:off x="8462660" y="3746517"/>
          <a:ext cx="2834847" cy="1478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 = </a:t>
                      </a:r>
                      <a:r>
                        <a:rPr lang="en-US" sz="1200" dirty="0" err="1"/>
                        <a:t>a</a:t>
                      </a:r>
                      <a:r>
                        <a:rPr lang="en-US" sz="1200" dirty="0" err="1">
                          <a:sym typeface="Symbol"/>
                        </a:rPr>
                        <a:t></a:t>
                      </a:r>
                      <a:r>
                        <a:rPr lang="en-US" sz="1200" dirty="0" err="1"/>
                        <a:t>b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617064" y="1884977"/>
            <a:ext cx="26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4. XOR gate (c = </a:t>
            </a:r>
            <a:r>
              <a:rPr lang="en-US" dirty="0" err="1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</a:t>
            </a:r>
            <a:r>
              <a:rPr lang="en-US" dirty="0" err="1">
                <a:sym typeface="Symbol"/>
              </a:rPr>
              <a:t></a:t>
            </a:r>
            <a:r>
              <a:rPr lang="en-US" dirty="0" err="1"/>
              <a:t>b</a:t>
            </a:r>
            <a:r>
              <a:rPr lang="en-US" dirty="0"/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9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D475-F407-32B9-7618-48D5E489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46B3-E7F1-AC5E-BD5A-87B8FD0B2CE8}"/>
              </a:ext>
            </a:extLst>
          </p:cNvPr>
          <p:cNvSpPr txBox="1"/>
          <p:nvPr/>
        </p:nvSpPr>
        <p:spPr>
          <a:xfrm>
            <a:off x="3568677" y="53639"/>
            <a:ext cx="5214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Lab 2: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วงจรดิจิทัลพื้นฐาน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30033-F885-CB42-294C-9FF5D66826D4}"/>
              </a:ext>
            </a:extLst>
          </p:cNvPr>
          <p:cNvSpPr txBox="1"/>
          <p:nvPr/>
        </p:nvSpPr>
        <p:spPr>
          <a:xfrm>
            <a:off x="1121359" y="1025960"/>
            <a:ext cx="8310288" cy="1086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เกตถูกสร้างและบรรจุในวงจรรวม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(Integrated Circuit: IC)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IC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จะมีหมายเลขกำกับ เพื่อใช้บอกรายละเอียดวงจรที่อยู่ภายใน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CB835-CA57-DA33-D1BD-9BDF4A1E4219}"/>
              </a:ext>
            </a:extLst>
          </p:cNvPr>
          <p:cNvSpPr txBox="1"/>
          <p:nvPr/>
        </p:nvSpPr>
        <p:spPr>
          <a:xfrm>
            <a:off x="655591" y="3709204"/>
            <a:ext cx="227151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74LS04 Inverters</a:t>
            </a:r>
            <a:endParaRPr lang="en-US" sz="1600" dirty="0">
              <a:solidFill>
                <a:srgbClr val="0070C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24BD4-64CE-D6A1-3ACF-F39CFF4C2E25}"/>
              </a:ext>
            </a:extLst>
          </p:cNvPr>
          <p:cNvSpPr txBox="1"/>
          <p:nvPr/>
        </p:nvSpPr>
        <p:spPr>
          <a:xfrm>
            <a:off x="3460432" y="3735681"/>
            <a:ext cx="227151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74LS08 AND Gates</a:t>
            </a:r>
            <a:endParaRPr lang="en-US" sz="1600" dirty="0">
              <a:solidFill>
                <a:srgbClr val="0070C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5" t="20595" r="12513" b="6492"/>
          <a:stretch/>
        </p:blipFill>
        <p:spPr>
          <a:xfrm>
            <a:off x="529979" y="2119268"/>
            <a:ext cx="2397124" cy="154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 t="16132" r="10187" b="5994"/>
          <a:stretch/>
        </p:blipFill>
        <p:spPr>
          <a:xfrm>
            <a:off x="3373949" y="2112155"/>
            <a:ext cx="2444479" cy="1623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1" t="15440" r="10775" b="7463"/>
          <a:stretch/>
        </p:blipFill>
        <p:spPr>
          <a:xfrm>
            <a:off x="6234665" y="2112155"/>
            <a:ext cx="2499111" cy="1657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D24BD4-64CE-D6A1-3ACF-F39CFF4C2E25}"/>
              </a:ext>
            </a:extLst>
          </p:cNvPr>
          <p:cNvSpPr txBox="1"/>
          <p:nvPr/>
        </p:nvSpPr>
        <p:spPr>
          <a:xfrm>
            <a:off x="6307513" y="3733693"/>
            <a:ext cx="227151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74LS32 OR Gates</a:t>
            </a:r>
            <a:endParaRPr lang="en-US" sz="1600" dirty="0">
              <a:solidFill>
                <a:srgbClr val="0070C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15439" r="12342" b="10206"/>
          <a:stretch/>
        </p:blipFill>
        <p:spPr>
          <a:xfrm>
            <a:off x="9155196" y="2112155"/>
            <a:ext cx="2578339" cy="1701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D24BD4-64CE-D6A1-3ACF-F39CFF4C2E25}"/>
              </a:ext>
            </a:extLst>
          </p:cNvPr>
          <p:cNvSpPr txBox="1"/>
          <p:nvPr/>
        </p:nvSpPr>
        <p:spPr>
          <a:xfrm>
            <a:off x="9218042" y="3769272"/>
            <a:ext cx="227151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70C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74LS86 XOR Gates</a:t>
            </a:r>
            <a:endParaRPr lang="en-US" sz="1600" dirty="0">
              <a:solidFill>
                <a:srgbClr val="0070C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13705" r="5788" b="8014"/>
          <a:stretch/>
        </p:blipFill>
        <p:spPr bwMode="auto">
          <a:xfrm>
            <a:off x="4289324" y="4602787"/>
            <a:ext cx="3514164" cy="191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85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F3DF9-B7CA-969D-1817-D8EE559C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7E57E1-8C8E-37FC-D24D-0DCC531EF910}"/>
              </a:ext>
            </a:extLst>
          </p:cNvPr>
          <p:cNvSpPr txBox="1"/>
          <p:nvPr/>
        </p:nvSpPr>
        <p:spPr>
          <a:xfrm>
            <a:off x="5110772" y="104752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EF751-ECB7-DFB1-3CED-62FFE5830CBC}"/>
              </a:ext>
            </a:extLst>
          </p:cNvPr>
          <p:cNvSpPr txBox="1"/>
          <p:nvPr/>
        </p:nvSpPr>
        <p:spPr>
          <a:xfrm>
            <a:off x="2936597" y="1460241"/>
            <a:ext cx="598914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lvl="0" indent="-5715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4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หลักการพื้นฐานของคอมพิวเตอร์</a:t>
            </a:r>
          </a:p>
          <a:p>
            <a:pPr marL="571500" lvl="0" indent="-5715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4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ระบบเลขฐาน</a:t>
            </a:r>
            <a:endParaRPr lang="en-US" sz="3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lvl="0" indent="-5715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4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ตรรกศาสตร์บูลีนเบื้องต้น</a:t>
            </a:r>
            <a:endParaRPr lang="en-US" sz="3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lvl="0" indent="-5715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4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วงจรดิจิทัลเบื้องต้น</a:t>
            </a:r>
            <a:endParaRPr lang="en-US" sz="3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lvl="0" indent="-5715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4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วงจรบวกและลบเลข</a:t>
            </a:r>
            <a:endParaRPr lang="en-US" sz="3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5812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5469-E34F-E475-F9CD-83709BBD3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156BA-B8D6-BC33-DA83-ECF24AC204BE}"/>
              </a:ext>
            </a:extLst>
          </p:cNvPr>
          <p:cNvSpPr txBox="1"/>
          <p:nvPr/>
        </p:nvSpPr>
        <p:spPr>
          <a:xfrm>
            <a:off x="3735207" y="0"/>
            <a:ext cx="378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สมการบูลีนพื้นฐาน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008D6-9A79-6E79-1540-890E8F87FBA1}"/>
              </a:ext>
            </a:extLst>
          </p:cNvPr>
          <p:cNvSpPr txBox="1"/>
          <p:nvPr/>
        </p:nvSpPr>
        <p:spPr>
          <a:xfrm>
            <a:off x="417724" y="1019835"/>
            <a:ext cx="10822193" cy="3072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สมการบูลีน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Boolean Expression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) </a:t>
            </a:r>
            <a:r>
              <a:rPr lang="th-TH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คือสมการที่แสดงความสัมพันธ์ระหว่างตัวแปร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    </a:t>
            </a:r>
            <a:r>
              <a:rPr lang="th-TH" sz="3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และตัวกระทำทางตรรก </a:t>
            </a:r>
            <a:r>
              <a:rPr lang="en-US" sz="3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(Operator) </a:t>
            </a:r>
            <a:r>
              <a:rPr lang="th-TH" sz="3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เช่น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 = BC + DE		</a:t>
            </a:r>
            <a:endParaRPr lang="en-US" sz="24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Z = XY + XY</a:t>
            </a:r>
            <a:endParaRPr lang="en-US" sz="24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ผลลัพธ์ของสมการบูลีนหาได้จากการแทนค่าที่เป็นไปได้ทั้งหมดของตัวแปรทางขวามือของสมการ</a:t>
            </a: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สามารถใช้ตารางค่าความจริง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(Truth table) </a:t>
            </a:r>
            <a:r>
              <a:rPr lang="th-TH" sz="32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เพื่ออธิบายสมการบูลีนได้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E4B90D-EF10-0563-D16F-58EA92647D52}"/>
              </a:ext>
            </a:extLst>
          </p:cNvPr>
          <p:cNvCxnSpPr/>
          <p:nvPr/>
        </p:nvCxnSpPr>
        <p:spPr>
          <a:xfrm>
            <a:off x="2942823" y="2556456"/>
            <a:ext cx="1738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241AEF-FEEE-C325-19AD-DE79314DB5A2}"/>
              </a:ext>
            </a:extLst>
          </p:cNvPr>
          <p:cNvCxnSpPr/>
          <p:nvPr/>
        </p:nvCxnSpPr>
        <p:spPr>
          <a:xfrm>
            <a:off x="3900152" y="2560749"/>
            <a:ext cx="1738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2CB0FB-9A26-1156-2B66-E732D06DC925}"/>
              </a:ext>
            </a:extLst>
          </p:cNvPr>
          <p:cNvSpPr txBox="1"/>
          <p:nvPr/>
        </p:nvSpPr>
        <p:spPr>
          <a:xfrm>
            <a:off x="1907684" y="4838093"/>
            <a:ext cx="2541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Z = XY + XY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C278D0-CF30-DFE1-9864-4B872CA0281A}"/>
              </a:ext>
            </a:extLst>
          </p:cNvPr>
          <p:cNvCxnSpPr/>
          <p:nvPr/>
        </p:nvCxnSpPr>
        <p:spPr>
          <a:xfrm>
            <a:off x="2676660" y="4975538"/>
            <a:ext cx="1738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06A547-C2BE-CEE3-6826-CE920C7B50E8}"/>
              </a:ext>
            </a:extLst>
          </p:cNvPr>
          <p:cNvCxnSpPr/>
          <p:nvPr/>
        </p:nvCxnSpPr>
        <p:spPr>
          <a:xfrm>
            <a:off x="3735207" y="4975538"/>
            <a:ext cx="1738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E97755-7F4C-731E-4D8F-65713B10A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0882"/>
              </p:ext>
            </p:extLst>
          </p:nvPr>
        </p:nvGraphicFramePr>
        <p:xfrm>
          <a:off x="5119352" y="4285488"/>
          <a:ext cx="2936382" cy="2103120"/>
        </p:xfrm>
        <a:graphic>
          <a:graphicData uri="http://schemas.openxmlformats.org/drawingml/2006/table">
            <a:tbl>
              <a:tblPr firstRow="1" firstCol="1" bandRow="1"/>
              <a:tblGrid>
                <a:gridCol w="978794">
                  <a:extLst>
                    <a:ext uri="{9D8B030D-6E8A-4147-A177-3AD203B41FA5}">
                      <a16:colId xmlns:a16="http://schemas.microsoft.com/office/drawing/2014/main" val="1740337171"/>
                    </a:ext>
                  </a:extLst>
                </a:gridCol>
                <a:gridCol w="978794">
                  <a:extLst>
                    <a:ext uri="{9D8B030D-6E8A-4147-A177-3AD203B41FA5}">
                      <a16:colId xmlns:a16="http://schemas.microsoft.com/office/drawing/2014/main" val="621275754"/>
                    </a:ext>
                  </a:extLst>
                </a:gridCol>
                <a:gridCol w="978794">
                  <a:extLst>
                    <a:ext uri="{9D8B030D-6E8A-4147-A177-3AD203B41FA5}">
                      <a16:colId xmlns:a16="http://schemas.microsoft.com/office/drawing/2014/main" val="12616688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X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Y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Z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3851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405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807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4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</a:t>
                      </a:r>
                      <a:endParaRPr lang="en-US" sz="16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0</a:t>
                      </a:r>
                      <a:endParaRPr lang="en-US" sz="16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98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83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D5285-F8F6-2403-4197-AD67DFD1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FBD90-DF34-7B32-38C6-DD5BF34D4024}"/>
              </a:ext>
            </a:extLst>
          </p:cNvPr>
          <p:cNvSpPr txBox="1"/>
          <p:nvPr/>
        </p:nvSpPr>
        <p:spPr>
          <a:xfrm>
            <a:off x="4564353" y="0"/>
            <a:ext cx="2712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วงจรบวกเลข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B09AC-AF91-80F0-57AF-FA0AA7BC90EA}"/>
              </a:ext>
            </a:extLst>
          </p:cNvPr>
          <p:cNvSpPr txBox="1"/>
          <p:nvPr/>
        </p:nvSpPr>
        <p:spPr>
          <a:xfrm>
            <a:off x="913560" y="833091"/>
            <a:ext cx="10148932" cy="13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วงจรดิจิทัลบวกเลขจะใช้หลักการพื้นฐานมาจากการบวกเลขฐาน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ทีละหลัก</a:t>
            </a: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สมการบูลีนของวงจรบวกเลขทีละหลักได้จากตารางค่าความจริง</a:t>
            </a:r>
            <a:endParaRPr lang="en-US" sz="28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กำหนดให้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คือตัวตั้งและตัวบวก,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Sum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คือผลบวก และ </a:t>
            </a:r>
            <a:r>
              <a:rPr lang="en-US" sz="2800" b="1" dirty="0" err="1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Cout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คือตัวทด </a:t>
            </a:r>
            <a:r>
              <a:rPr lang="th-TH" sz="28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ทั้งหมดมีขนาด </a:t>
            </a:r>
            <a:r>
              <a:rPr lang="en-US" sz="28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bit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E007C2-AD0B-FE9B-9DBC-56D259BA0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91817"/>
              </p:ext>
            </p:extLst>
          </p:nvPr>
        </p:nvGraphicFramePr>
        <p:xfrm>
          <a:off x="997272" y="2503508"/>
          <a:ext cx="2080777" cy="1818191"/>
        </p:xfrm>
        <a:graphic>
          <a:graphicData uri="http://schemas.openxmlformats.org/drawingml/2006/table">
            <a:tbl>
              <a:tblPr firstRow="1" firstCol="1" bandRow="1"/>
              <a:tblGrid>
                <a:gridCol w="581290">
                  <a:extLst>
                    <a:ext uri="{9D8B030D-6E8A-4147-A177-3AD203B41FA5}">
                      <a16:colId xmlns:a16="http://schemas.microsoft.com/office/drawing/2014/main" val="2522160081"/>
                    </a:ext>
                  </a:extLst>
                </a:gridCol>
                <a:gridCol w="663642">
                  <a:extLst>
                    <a:ext uri="{9D8B030D-6E8A-4147-A177-3AD203B41FA5}">
                      <a16:colId xmlns:a16="http://schemas.microsoft.com/office/drawing/2014/main" val="4125934069"/>
                    </a:ext>
                  </a:extLst>
                </a:gridCol>
                <a:gridCol w="835845">
                  <a:extLst>
                    <a:ext uri="{9D8B030D-6E8A-4147-A177-3AD203B41FA5}">
                      <a16:colId xmlns:a16="http://schemas.microsoft.com/office/drawing/2014/main" val="3535296336"/>
                    </a:ext>
                  </a:extLst>
                </a:gridCol>
              </a:tblGrid>
              <a:tr h="362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41134536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334582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6023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57493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3935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067A2B-2550-7E00-75B2-9E4BDC336A24}"/>
              </a:ext>
            </a:extLst>
          </p:cNvPr>
          <p:cNvSpPr txBox="1"/>
          <p:nvPr/>
        </p:nvSpPr>
        <p:spPr>
          <a:xfrm>
            <a:off x="3803055" y="3092107"/>
            <a:ext cx="347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= a  </a:t>
            </a:r>
            <a:r>
              <a:rPr lang="en-US" sz="2400" dirty="0">
                <a:sym typeface="Symbol" panose="05050102010706020507" pitchFamily="18" charset="2"/>
              </a:rPr>
              <a:t> </a:t>
            </a:r>
            <a:r>
              <a:rPr lang="en-US" sz="2400" dirty="0"/>
              <a:t>b   </a:t>
            </a:r>
            <a:r>
              <a:rPr lang="th-TH" sz="2400" dirty="0"/>
              <a:t>  </a:t>
            </a:r>
            <a:r>
              <a:rPr lang="th-TH" sz="2400" dirty="0">
                <a:solidFill>
                  <a:schemeClr val="accent1">
                    <a:lumMod val="75000"/>
                  </a:schemeClr>
                </a:solidFill>
              </a:rPr>
              <a:t>หรือ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xor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b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88096B-BAC5-C64B-CD2A-DD914A2C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80521"/>
              </p:ext>
            </p:extLst>
          </p:nvPr>
        </p:nvGraphicFramePr>
        <p:xfrm>
          <a:off x="997272" y="4754071"/>
          <a:ext cx="2080777" cy="1818191"/>
        </p:xfrm>
        <a:graphic>
          <a:graphicData uri="http://schemas.openxmlformats.org/drawingml/2006/table">
            <a:tbl>
              <a:tblPr firstRow="1" firstCol="1" bandRow="1"/>
              <a:tblGrid>
                <a:gridCol w="581290">
                  <a:extLst>
                    <a:ext uri="{9D8B030D-6E8A-4147-A177-3AD203B41FA5}">
                      <a16:colId xmlns:a16="http://schemas.microsoft.com/office/drawing/2014/main" val="2522160081"/>
                    </a:ext>
                  </a:extLst>
                </a:gridCol>
                <a:gridCol w="663642">
                  <a:extLst>
                    <a:ext uri="{9D8B030D-6E8A-4147-A177-3AD203B41FA5}">
                      <a16:colId xmlns:a16="http://schemas.microsoft.com/office/drawing/2014/main" val="4125934069"/>
                    </a:ext>
                  </a:extLst>
                </a:gridCol>
                <a:gridCol w="835845">
                  <a:extLst>
                    <a:ext uri="{9D8B030D-6E8A-4147-A177-3AD203B41FA5}">
                      <a16:colId xmlns:a16="http://schemas.microsoft.com/office/drawing/2014/main" val="3535296336"/>
                    </a:ext>
                  </a:extLst>
                </a:gridCol>
              </a:tblGrid>
              <a:tr h="362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Cout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41134536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334582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6023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57493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3935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BB077D-6B7A-FDEF-0D26-506A16E5FA60}"/>
              </a:ext>
            </a:extLst>
          </p:cNvPr>
          <p:cNvSpPr txBox="1"/>
          <p:nvPr/>
        </p:nvSpPr>
        <p:spPr>
          <a:xfrm>
            <a:off x="3803055" y="5432333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Cout</a:t>
            </a:r>
            <a:r>
              <a:rPr lang="en-US" sz="2400" dirty="0"/>
              <a:t> = </a:t>
            </a:r>
            <a:r>
              <a:rPr lang="en-US" sz="2400" dirty="0" err="1"/>
              <a:t>a</a:t>
            </a:r>
            <a:r>
              <a:rPr lang="en-US" sz="2400" dirty="0" err="1">
                <a:sym typeface="Symbol" panose="05050102010706020507" pitchFamily="18" charset="2"/>
              </a:rPr>
              <a:t></a:t>
            </a:r>
            <a:r>
              <a:rPr lang="en-US" sz="2400" dirty="0" err="1"/>
              <a:t>b</a:t>
            </a:r>
            <a:r>
              <a:rPr lang="en-US" sz="2400" dirty="0"/>
              <a:t> </a:t>
            </a:r>
            <a:r>
              <a:rPr lang="th-TH" sz="2400" dirty="0"/>
              <a:t>     </a:t>
            </a:r>
            <a:r>
              <a:rPr lang="th-TH" sz="2400" dirty="0">
                <a:solidFill>
                  <a:schemeClr val="accent1">
                    <a:lumMod val="75000"/>
                  </a:schemeClr>
                </a:solidFill>
              </a:rPr>
              <a:t>หรือ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and 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A6555E-6F6A-1FAF-B468-35F42284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85" y="3186535"/>
            <a:ext cx="4056871" cy="2707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B5539E-D565-A332-DF9C-EC4E26F9C370}"/>
              </a:ext>
            </a:extLst>
          </p:cNvPr>
          <p:cNvSpPr txBox="1"/>
          <p:nvPr/>
        </p:nvSpPr>
        <p:spPr>
          <a:xfrm>
            <a:off x="9019390" y="5432333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Half-adder</a:t>
            </a:r>
          </a:p>
        </p:txBody>
      </p:sp>
    </p:spTree>
    <p:extLst>
      <p:ext uri="{BB962C8B-B14F-4D97-AF65-F5344CB8AC3E}">
        <p14:creationId xmlns:p14="http://schemas.microsoft.com/office/powerpoint/2010/main" val="294885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E588-BA79-1909-7DB8-1DE1C815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92369-7D50-A0C1-859B-6AECDA6B8596}"/>
              </a:ext>
            </a:extLst>
          </p:cNvPr>
          <p:cNvSpPr txBox="1"/>
          <p:nvPr/>
        </p:nvSpPr>
        <p:spPr>
          <a:xfrm>
            <a:off x="3285342" y="6520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3: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Half-adder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FB1A4-264C-DA78-25C2-C137B9727EE7}"/>
              </a:ext>
            </a:extLst>
          </p:cNvPr>
          <p:cNvSpPr txBox="1"/>
          <p:nvPr/>
        </p:nvSpPr>
        <p:spPr>
          <a:xfrm>
            <a:off x="1114919" y="929850"/>
            <a:ext cx="9642383" cy="1086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half-adder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ประกอบด้วย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XOR gate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AND gate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อย่างละ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ตัว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IC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จะมีหมายเลขกำกับ เพื่อใช้บอกรายละเอียดวงจรที่อยู่ภายใน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78911" y="1985836"/>
            <a:ext cx="8658444" cy="4365905"/>
            <a:chOff x="3024831" y="2011961"/>
            <a:chExt cx="8658444" cy="436590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1" t="36327" r="21939" b="33469"/>
            <a:stretch/>
          </p:blipFill>
          <p:spPr bwMode="auto">
            <a:xfrm>
              <a:off x="4366726" y="2356491"/>
              <a:ext cx="7316549" cy="2461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7124856" y="4161453"/>
              <a:ext cx="3732" cy="11980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710438" y="4161452"/>
              <a:ext cx="3732" cy="11980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5539E-D565-A332-DF9C-EC4E26F9C370}"/>
                </a:ext>
              </a:extLst>
            </p:cNvPr>
            <p:cNvSpPr txBox="1"/>
            <p:nvPr/>
          </p:nvSpPr>
          <p:spPr>
            <a:xfrm>
              <a:off x="6832295" y="5423759"/>
              <a:ext cx="22284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800" b="1" dirty="0">
                  <a:solidFill>
                    <a:schemeClr val="accent6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ไปที่ </a:t>
              </a:r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Logic Monitor</a:t>
              </a:r>
            </a:p>
            <a:p>
              <a:r>
                <a:rPr lang="th-TH" sz="2800" b="1" dirty="0">
                  <a:solidFill>
                    <a:schemeClr val="accent6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 </a:t>
              </a:r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2800" b="1" dirty="0">
                  <a:solidFill>
                    <a:schemeClr val="accent6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1-16 ช่องใดก็ได้)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5161695" y="3840480"/>
              <a:ext cx="1750423" cy="158327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430416" y="3840480"/>
              <a:ext cx="1582472" cy="172802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B5539E-D565-A332-DF9C-EC4E26F9C370}"/>
                </a:ext>
              </a:extLst>
            </p:cNvPr>
            <p:cNvSpPr txBox="1"/>
            <p:nvPr/>
          </p:nvSpPr>
          <p:spPr>
            <a:xfrm>
              <a:off x="3367542" y="5576159"/>
              <a:ext cx="2791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800" b="1" dirty="0">
                  <a:solidFill>
                    <a:schemeClr val="accent5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ไปที่สวิตช์ </a:t>
              </a:r>
              <a:r>
                <a:rPr lang="en-US" sz="2800" b="1" dirty="0">
                  <a:solidFill>
                    <a:schemeClr val="accent5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SW1 </a:t>
              </a:r>
              <a:r>
                <a:rPr lang="th-TH" sz="2800" b="1" dirty="0">
                  <a:solidFill>
                    <a:schemeClr val="accent5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2800" b="1" dirty="0">
                  <a:solidFill>
                    <a:schemeClr val="accent5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SW2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42672" y="4924778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itchFamily="34" charset="0"/>
                  <a:ea typeface="Calibri" panose="020F0502020204030204" pitchFamily="34" charset="0"/>
                  <a:cs typeface="Arial" pitchFamily="34" charset="0"/>
                </a:rPr>
                <a:t>A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27739" y="5239093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itchFamily="34" charset="0"/>
                  <a:ea typeface="Calibri" panose="020F0502020204030204" pitchFamily="34" charset="0"/>
                  <a:cs typeface="Arial" pitchFamily="34" charset="0"/>
                </a:rPr>
                <a:t>B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4411513" y="2231882"/>
              <a:ext cx="2394657" cy="444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4243562" y="4278397"/>
              <a:ext cx="1735557" cy="199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B5539E-D565-A332-DF9C-EC4E26F9C370}"/>
                </a:ext>
              </a:extLst>
            </p:cNvPr>
            <p:cNvSpPr txBox="1"/>
            <p:nvPr/>
          </p:nvSpPr>
          <p:spPr>
            <a:xfrm>
              <a:off x="3024831" y="4045318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ไปที่</a:t>
              </a:r>
              <a:r>
                <a:rPr lang="en-US" sz="2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GND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B5539E-D565-A332-DF9C-EC4E26F9C370}"/>
                </a:ext>
              </a:extLst>
            </p:cNvPr>
            <p:cNvSpPr txBox="1"/>
            <p:nvPr/>
          </p:nvSpPr>
          <p:spPr>
            <a:xfrm>
              <a:off x="3143641" y="2011961"/>
              <a:ext cx="1111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ไปที่</a:t>
              </a:r>
              <a:r>
                <a:rPr lang="en-US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+5V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49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B2F6-E058-694B-C289-738C19B9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CA6-E61E-6E41-210A-47053B4E032F}"/>
              </a:ext>
            </a:extLst>
          </p:cNvPr>
          <p:cNvSpPr txBox="1"/>
          <p:nvPr/>
        </p:nvSpPr>
        <p:spPr>
          <a:xfrm>
            <a:off x="3730837" y="0"/>
            <a:ext cx="4514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วงจรบวกเลขที่สมบูรณ์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948CC-F730-3096-E9E7-A5E0C63D030E}"/>
              </a:ext>
            </a:extLst>
          </p:cNvPr>
          <p:cNvSpPr txBox="1"/>
          <p:nvPr/>
        </p:nvSpPr>
        <p:spPr>
          <a:xfrm>
            <a:off x="329838" y="883885"/>
            <a:ext cx="10985700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วงจรดิจิทัลบวกเลขที่สมบูรณ์จะสามารถบวกเลขฐาน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ได้หลายหลัก เรียกว่าวงจร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Full-adder</a:t>
            </a:r>
            <a:endParaRPr lang="th-TH" sz="32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กำหนดให้ </a:t>
            </a:r>
            <a:r>
              <a:rPr lang="en-US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คือตัวตั้งและตัวบวก, </a:t>
            </a:r>
            <a:r>
              <a:rPr lang="en-US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Sum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คือผลบวก </a:t>
            </a:r>
            <a:r>
              <a:rPr lang="en-US" sz="3200" b="1" dirty="0" err="1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Cout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คือตัวทด </a:t>
            </a:r>
            <a:r>
              <a:rPr lang="th-TH" sz="32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ทั้งหมดมีขนาด </a:t>
            </a:r>
            <a:r>
              <a:rPr lang="en-US" sz="32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DC87-4F30-2575-BDDC-13375959BA58}"/>
              </a:ext>
            </a:extLst>
          </p:cNvPr>
          <p:cNvSpPr txBox="1"/>
          <p:nvPr/>
        </p:nvSpPr>
        <p:spPr>
          <a:xfrm>
            <a:off x="3434694" y="2790053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= a  </a:t>
            </a:r>
            <a:r>
              <a:rPr lang="en-US" sz="2400" dirty="0">
                <a:sym typeface="Symbol" panose="05050102010706020507" pitchFamily="18" charset="2"/>
              </a:rPr>
              <a:t> </a:t>
            </a:r>
            <a:r>
              <a:rPr lang="en-US" sz="2400" dirty="0"/>
              <a:t>b</a:t>
            </a:r>
            <a:r>
              <a:rPr lang="en-US" sz="2400" dirty="0">
                <a:sym typeface="Symbol" panose="05050102010706020507" pitchFamily="18" charset="2"/>
              </a:rPr>
              <a:t>  </a:t>
            </a:r>
            <a:r>
              <a:rPr lang="en-US" sz="2400" dirty="0"/>
              <a:t>Cin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283E-9DC8-B9CC-A844-DB24CF4D2C71}"/>
              </a:ext>
            </a:extLst>
          </p:cNvPr>
          <p:cNvSpPr txBox="1"/>
          <p:nvPr/>
        </p:nvSpPr>
        <p:spPr>
          <a:xfrm>
            <a:off x="3434694" y="5201500"/>
            <a:ext cx="3455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Cout</a:t>
            </a:r>
            <a:r>
              <a:rPr lang="en-US" sz="2400" dirty="0"/>
              <a:t> = (a  </a:t>
            </a:r>
            <a:r>
              <a:rPr lang="en-US" sz="2400" dirty="0">
                <a:sym typeface="Symbol" panose="05050102010706020507" pitchFamily="18" charset="2"/>
              </a:rPr>
              <a:t> </a:t>
            </a:r>
            <a:r>
              <a:rPr lang="en-US" sz="2400" dirty="0"/>
              <a:t>b)∙Cin + </a:t>
            </a:r>
            <a:r>
              <a:rPr lang="en-US" sz="2400" dirty="0" err="1"/>
              <a:t>a∙b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0B577-9CC5-5710-87C2-392FBD343CBE}"/>
              </a:ext>
            </a:extLst>
          </p:cNvPr>
          <p:cNvSpPr txBox="1"/>
          <p:nvPr/>
        </p:nvSpPr>
        <p:spPr>
          <a:xfrm>
            <a:off x="8430992" y="5344095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Full-adder 1 </a:t>
            </a:r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บิต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31BA7A-6022-929C-4710-1E30F9A1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798951"/>
              </p:ext>
            </p:extLst>
          </p:nvPr>
        </p:nvGraphicFramePr>
        <p:xfrm>
          <a:off x="1032828" y="1978352"/>
          <a:ext cx="2293280" cy="2002536"/>
        </p:xfrm>
        <a:graphic>
          <a:graphicData uri="http://schemas.openxmlformats.org/drawingml/2006/table">
            <a:tbl>
              <a:tblPr firstRow="1" firstCol="1" bandRow="1"/>
              <a:tblGrid>
                <a:gridCol w="573320">
                  <a:extLst>
                    <a:ext uri="{9D8B030D-6E8A-4147-A177-3AD203B41FA5}">
                      <a16:colId xmlns:a16="http://schemas.microsoft.com/office/drawing/2014/main" val="3501907252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1620587364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1155487699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637201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Cin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Sum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8228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96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603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59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4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8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9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0268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69832E-79D8-89C1-AE4F-554A3B091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287071"/>
              </p:ext>
            </p:extLst>
          </p:nvPr>
        </p:nvGraphicFramePr>
        <p:xfrm>
          <a:off x="1032828" y="4333967"/>
          <a:ext cx="2293280" cy="2020257"/>
        </p:xfrm>
        <a:graphic>
          <a:graphicData uri="http://schemas.openxmlformats.org/drawingml/2006/table">
            <a:tbl>
              <a:tblPr firstRow="1" firstCol="1" bandRow="1"/>
              <a:tblGrid>
                <a:gridCol w="573320">
                  <a:extLst>
                    <a:ext uri="{9D8B030D-6E8A-4147-A177-3AD203B41FA5}">
                      <a16:colId xmlns:a16="http://schemas.microsoft.com/office/drawing/2014/main" val="1779811286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3506140993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2872181848"/>
                    </a:ext>
                  </a:extLst>
                </a:gridCol>
                <a:gridCol w="573320">
                  <a:extLst>
                    <a:ext uri="{9D8B030D-6E8A-4147-A177-3AD203B41FA5}">
                      <a16:colId xmlns:a16="http://schemas.microsoft.com/office/drawing/2014/main" val="3572247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Cin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76753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182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26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40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20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77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900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42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70777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496548F-7E77-D06C-3BD3-784D0559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25" y="2521774"/>
            <a:ext cx="4590026" cy="29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28F1-057A-FA7D-D745-DAFA09B34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17A9B-B030-EDC1-4E01-2121F431C909}"/>
              </a:ext>
            </a:extLst>
          </p:cNvPr>
          <p:cNvSpPr txBox="1"/>
          <p:nvPr/>
        </p:nvSpPr>
        <p:spPr>
          <a:xfrm>
            <a:off x="3285342" y="6520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4: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1 Bit Full-adder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E8C3-851A-B3E3-9FD9-B8A0FD4A2013}"/>
              </a:ext>
            </a:extLst>
          </p:cNvPr>
          <p:cNvSpPr txBox="1"/>
          <p:nvPr/>
        </p:nvSpPr>
        <p:spPr>
          <a:xfrm>
            <a:off x="1114919" y="929850"/>
            <a:ext cx="9642383" cy="1086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half-adder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ประกอบด้วย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XOR gate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AND gate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อย่างละ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ตัว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IC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จะมีหมายเลขกำกับ เพื่อใช้บอกรายละเอียดวงจรที่อยู่ภายใน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CEC7B-E1B2-E529-1EDA-3500BAD4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93" y="2148589"/>
            <a:ext cx="6170442" cy="3987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7115" y="2383047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0437" y="2900199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2652" y="2683326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4014" y="2650101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6536" y="3071765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9848" y="2877217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5227" y="4045041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9333" y="4396746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5539" y="4240011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80842" y="4515943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80842" y="4976659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2270" y="4725743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7385" y="5105633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4439" y="5398716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5539" y="5277198"/>
            <a:ext cx="328619" cy="34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42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F534-42DC-F31A-65B0-A4EAD6F6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E1BF7-ADBF-5AC2-E8B1-F59F269D7F7E}"/>
              </a:ext>
            </a:extLst>
          </p:cNvPr>
          <p:cNvSpPr txBox="1"/>
          <p:nvPr/>
        </p:nvSpPr>
        <p:spPr>
          <a:xfrm>
            <a:off x="3730837" y="0"/>
            <a:ext cx="6006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วงจรบวกเลขฐาน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หลายหลัก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572E0-298D-1F4E-702C-E84224FAE78B}"/>
              </a:ext>
            </a:extLst>
          </p:cNvPr>
          <p:cNvSpPr txBox="1"/>
          <p:nvPr/>
        </p:nvSpPr>
        <p:spPr>
          <a:xfrm>
            <a:off x="913559" y="813970"/>
            <a:ext cx="10164962" cy="89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วงจรดิจิทัลบวกเลขที่สมบูรณ์จะสามารถบวกเลขฐาน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ได้หลายหลัก เรียกว่าวงจร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Full-adder</a:t>
            </a:r>
            <a:endParaRPr lang="th-TH" sz="28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กำหนดให้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คือตัวตั้งและตัวบวก,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Sum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คือผลบวก และ </a:t>
            </a:r>
            <a:r>
              <a:rPr lang="en-US" sz="2800" b="1" dirty="0" err="1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Cout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คือตัวทด </a:t>
            </a:r>
            <a:r>
              <a:rPr lang="th-TH" sz="28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ทั้งหมดมีขนาด </a:t>
            </a:r>
            <a:r>
              <a:rPr lang="en-US" sz="28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213D5-409E-12A8-94EA-F7958922DD42}"/>
              </a:ext>
            </a:extLst>
          </p:cNvPr>
          <p:cNvSpPr txBox="1"/>
          <p:nvPr/>
        </p:nvSpPr>
        <p:spPr>
          <a:xfrm>
            <a:off x="1269842" y="4404340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Full-adder 1 </a:t>
            </a:r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บิต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A3B586-3B2B-FAF0-6A78-01F26460AA5B}"/>
              </a:ext>
            </a:extLst>
          </p:cNvPr>
          <p:cNvGrpSpPr/>
          <p:nvPr/>
        </p:nvGrpSpPr>
        <p:grpSpPr>
          <a:xfrm>
            <a:off x="1206885" y="2418444"/>
            <a:ext cx="2828789" cy="1798476"/>
            <a:chOff x="1206885" y="2418444"/>
            <a:chExt cx="2828789" cy="17984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CC2A5C-2105-A50F-13CC-F1581FF2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885" y="2418444"/>
              <a:ext cx="2828789" cy="179847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20B002-8A45-9DEC-E621-5E108FE49F6D}"/>
                </a:ext>
              </a:extLst>
            </p:cNvPr>
            <p:cNvSpPr/>
            <p:nvPr/>
          </p:nvSpPr>
          <p:spPr>
            <a:xfrm>
              <a:off x="1480618" y="2418444"/>
              <a:ext cx="2145177" cy="1798476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499BA7-8334-1194-0F70-12CF274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75" y="2125424"/>
            <a:ext cx="6340642" cy="2376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03A66-5DCB-19EC-5D55-3FD8470DACFC}"/>
              </a:ext>
            </a:extLst>
          </p:cNvPr>
          <p:cNvSpPr txBox="1"/>
          <p:nvPr/>
        </p:nvSpPr>
        <p:spPr>
          <a:xfrm>
            <a:off x="7022832" y="4544052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Full-adder 4 </a:t>
            </a:r>
            <a:r>
              <a:rPr lang="th-TH" sz="28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บิต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8993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34863-095B-7383-A4D9-CA55007D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A9BC2-2D1B-C924-71B6-BCAF1A11BCEF}"/>
              </a:ext>
            </a:extLst>
          </p:cNvPr>
          <p:cNvSpPr txBox="1"/>
          <p:nvPr/>
        </p:nvSpPr>
        <p:spPr>
          <a:xfrm>
            <a:off x="3376610" y="3311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4: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 Bit Full-adder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43631-AD39-2711-6CE5-EF1DFB499414}"/>
              </a:ext>
            </a:extLst>
          </p:cNvPr>
          <p:cNvSpPr txBox="1"/>
          <p:nvPr/>
        </p:nvSpPr>
        <p:spPr>
          <a:xfrm>
            <a:off x="1114919" y="929850"/>
            <a:ext cx="867737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2 bit full-adder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ประกอบด้วย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full-adder 2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ชุด ต่อพ่วงกัน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โดยต่อ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</a:t>
            </a:r>
            <a:r>
              <a:rPr lang="en-US" sz="3200" b="1" u="sng" dirty="0" err="1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Cout</a:t>
            </a:r>
            <a:r>
              <a:rPr lang="en-US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ของวงจรบวก </a:t>
            </a:r>
            <a:r>
              <a:rPr lang="en-US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LSB</a:t>
            </a:r>
            <a:r>
              <a:rPr lang="th-TH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ไปเข้าที่ </a:t>
            </a:r>
            <a:r>
              <a:rPr lang="en-US" sz="3200" b="1" u="sng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Cin</a:t>
            </a:r>
            <a:r>
              <a:rPr lang="en-US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ของวงจรบวก </a:t>
            </a:r>
            <a:r>
              <a:rPr lang="en-US" sz="3200" b="1" dirty="0">
                <a:solidFill>
                  <a:srgbClr val="FF00FF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MSB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E753F6-353E-069D-7389-676097AC7AAF}"/>
              </a:ext>
            </a:extLst>
          </p:cNvPr>
          <p:cNvGrpSpPr/>
          <p:nvPr/>
        </p:nvGrpSpPr>
        <p:grpSpPr>
          <a:xfrm>
            <a:off x="565762" y="2048373"/>
            <a:ext cx="10260963" cy="2761254"/>
            <a:chOff x="1106675" y="1781583"/>
            <a:chExt cx="10260963" cy="27612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CBDBA5-D78E-96DE-C953-667FEBF1AD04}"/>
                </a:ext>
              </a:extLst>
            </p:cNvPr>
            <p:cNvGrpSpPr/>
            <p:nvPr/>
          </p:nvGrpSpPr>
          <p:grpSpPr>
            <a:xfrm>
              <a:off x="1106675" y="1781583"/>
              <a:ext cx="10260963" cy="2761254"/>
              <a:chOff x="598725" y="2649031"/>
              <a:chExt cx="10260963" cy="27612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24F3DDC-F32E-D9AC-36C8-EE9221C51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2312" y="2649031"/>
                <a:ext cx="4343125" cy="276125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3D11D8-B07A-C685-9CDC-1CD78DC67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563" y="2649031"/>
                <a:ext cx="4343125" cy="2761254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C0B2D01-81DF-8806-3432-98F2DED8A746}"/>
                  </a:ext>
                </a:extLst>
              </p:cNvPr>
              <p:cNvCxnSpPr/>
              <p:nvPr/>
            </p:nvCxnSpPr>
            <p:spPr>
              <a:xfrm>
                <a:off x="5136543" y="4564049"/>
                <a:ext cx="116884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ECDBBC1-4FF7-26B8-9694-22C656349F75}"/>
                  </a:ext>
                </a:extLst>
              </p:cNvPr>
              <p:cNvCxnSpPr/>
              <p:nvPr/>
            </p:nvCxnSpPr>
            <p:spPr>
              <a:xfrm flipV="1">
                <a:off x="6305384" y="3609892"/>
                <a:ext cx="0" cy="95415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A7F796-BA03-0EEB-5626-81D255D7555A}"/>
                  </a:ext>
                </a:extLst>
              </p:cNvPr>
              <p:cNvCxnSpPr/>
              <p:nvPr/>
            </p:nvCxnSpPr>
            <p:spPr>
              <a:xfrm>
                <a:off x="6305384" y="3609892"/>
                <a:ext cx="580446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E685504-A9D6-B307-9ED8-7E1977795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070" y="3619169"/>
                <a:ext cx="56321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E31972-3DE2-DA47-41BC-4AB9C580A005}"/>
                  </a:ext>
                </a:extLst>
              </p:cNvPr>
              <p:cNvSpPr txBox="1"/>
              <p:nvPr/>
            </p:nvSpPr>
            <p:spPr>
              <a:xfrm>
                <a:off x="598725" y="3429000"/>
                <a:ext cx="628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6">
                        <a:lumMod val="7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"0"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3D59C3-3CEC-F5EF-3E13-8FE46A7E5543}"/>
                  </a:ext>
                </a:extLst>
              </p:cNvPr>
              <p:cNvSpPr txBox="1"/>
              <p:nvPr/>
            </p:nvSpPr>
            <p:spPr>
              <a:xfrm>
                <a:off x="1052921" y="2716077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1A142-DF22-6888-DD38-3AD38C4ECFB1}"/>
                  </a:ext>
                </a:extLst>
              </p:cNvPr>
              <p:cNvSpPr txBox="1"/>
              <p:nvPr/>
            </p:nvSpPr>
            <p:spPr>
              <a:xfrm>
                <a:off x="6273237" y="2724888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EB2263-F944-0CF3-0ABB-EF5C2611FA43}"/>
                  </a:ext>
                </a:extLst>
              </p:cNvPr>
              <p:cNvSpPr txBox="1"/>
              <p:nvPr/>
            </p:nvSpPr>
            <p:spPr>
              <a:xfrm>
                <a:off x="1052921" y="3028437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AEB74E-94C3-1DAF-286F-845DB81C6E27}"/>
                  </a:ext>
                </a:extLst>
              </p:cNvPr>
              <p:cNvSpPr txBox="1"/>
              <p:nvPr/>
            </p:nvSpPr>
            <p:spPr>
              <a:xfrm>
                <a:off x="6282855" y="3028437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B1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F10751-7BF6-DBBB-D711-6298948E721B}"/>
                </a:ext>
              </a:extLst>
            </p:cNvPr>
            <p:cNvSpPr txBox="1"/>
            <p:nvPr/>
          </p:nvSpPr>
          <p:spPr>
            <a:xfrm>
              <a:off x="2839320" y="194748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1E2887-3592-A5D4-3707-B528F41242E1}"/>
                </a:ext>
              </a:extLst>
            </p:cNvPr>
            <p:cNvSpPr txBox="1"/>
            <p:nvPr/>
          </p:nvSpPr>
          <p:spPr>
            <a:xfrm>
              <a:off x="2840066" y="229061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3D4D19-287D-FE55-9D57-825D8A6E67BA}"/>
                </a:ext>
              </a:extLst>
            </p:cNvPr>
            <p:cNvSpPr txBox="1"/>
            <p:nvPr/>
          </p:nvSpPr>
          <p:spPr>
            <a:xfrm>
              <a:off x="3143253" y="211905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F31EC-6C71-4819-13C1-74CD111B2D74}"/>
                </a:ext>
              </a:extLst>
            </p:cNvPr>
            <p:cNvSpPr txBox="1"/>
            <p:nvPr/>
          </p:nvSpPr>
          <p:spPr>
            <a:xfrm>
              <a:off x="3984582" y="210968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3E3EAD-2D0B-95F7-8411-3DF2A2FF71D3}"/>
                </a:ext>
              </a:extLst>
            </p:cNvPr>
            <p:cNvSpPr txBox="1"/>
            <p:nvPr/>
          </p:nvSpPr>
          <p:spPr>
            <a:xfrm>
              <a:off x="3981876" y="239931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F50DF3-FD3E-5415-346D-17831BCC3A40}"/>
                </a:ext>
              </a:extLst>
            </p:cNvPr>
            <p:cNvSpPr txBox="1"/>
            <p:nvPr/>
          </p:nvSpPr>
          <p:spPr>
            <a:xfrm>
              <a:off x="4291963" y="224132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AAD84A-17E4-32C8-DEC9-8918D53631DC}"/>
                </a:ext>
              </a:extLst>
            </p:cNvPr>
            <p:cNvSpPr txBox="1"/>
            <p:nvPr/>
          </p:nvSpPr>
          <p:spPr>
            <a:xfrm>
              <a:off x="3683205" y="307054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7FA99D-68C9-F7FA-6F35-094DDD6B8DEC}"/>
                </a:ext>
              </a:extLst>
            </p:cNvPr>
            <p:cNvSpPr txBox="1"/>
            <p:nvPr/>
          </p:nvSpPr>
          <p:spPr>
            <a:xfrm>
              <a:off x="3689017" y="335194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94CBA4-DA22-D068-5275-4E6E783C332B}"/>
                </a:ext>
              </a:extLst>
            </p:cNvPr>
            <p:cNvSpPr txBox="1"/>
            <p:nvPr/>
          </p:nvSpPr>
          <p:spPr>
            <a:xfrm>
              <a:off x="4127653" y="320218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57D0A9-1C23-9C6E-4789-D22658ACE5C2}"/>
                </a:ext>
              </a:extLst>
            </p:cNvPr>
            <p:cNvSpPr txBox="1"/>
            <p:nvPr/>
          </p:nvSpPr>
          <p:spPr>
            <a:xfrm>
              <a:off x="4836591" y="33737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92EDC7-7219-68A3-D0D6-C04FCA526B58}"/>
                </a:ext>
              </a:extLst>
            </p:cNvPr>
            <p:cNvSpPr txBox="1"/>
            <p:nvPr/>
          </p:nvSpPr>
          <p:spPr>
            <a:xfrm>
              <a:off x="4865626" y="372435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E44D15-2625-C8C1-42C6-552631CDA5D8}"/>
                </a:ext>
              </a:extLst>
            </p:cNvPr>
            <p:cNvSpPr txBox="1"/>
            <p:nvPr/>
          </p:nvSpPr>
          <p:spPr>
            <a:xfrm>
              <a:off x="5181370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FBCD4A-273C-E257-C728-37B9DD4FC979}"/>
                </a:ext>
              </a:extLst>
            </p:cNvPr>
            <p:cNvSpPr txBox="1"/>
            <p:nvPr/>
          </p:nvSpPr>
          <p:spPr>
            <a:xfrm>
              <a:off x="10068984" y="338122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251C42-06E4-1A40-26FF-1FA827A59D00}"/>
                </a:ext>
              </a:extLst>
            </p:cNvPr>
            <p:cNvSpPr txBox="1"/>
            <p:nvPr/>
          </p:nvSpPr>
          <p:spPr>
            <a:xfrm>
              <a:off x="10068983" y="371996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C52768-7FA8-96D0-C00A-B49316EA056A}"/>
                </a:ext>
              </a:extLst>
            </p:cNvPr>
            <p:cNvSpPr txBox="1"/>
            <p:nvPr/>
          </p:nvSpPr>
          <p:spPr>
            <a:xfrm>
              <a:off x="10351738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4FB7A1-5041-3865-ADF0-A060512236B4}"/>
                </a:ext>
              </a:extLst>
            </p:cNvPr>
            <p:cNvSpPr txBox="1"/>
            <p:nvPr/>
          </p:nvSpPr>
          <p:spPr>
            <a:xfrm>
              <a:off x="3712174" y="380669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B362D-978F-4367-D664-85D8E65E4E57}"/>
                </a:ext>
              </a:extLst>
            </p:cNvPr>
            <p:cNvSpPr txBox="1"/>
            <p:nvPr/>
          </p:nvSpPr>
          <p:spPr>
            <a:xfrm>
              <a:off x="3712174" y="40043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DD3662-2683-0F68-8882-45CA9AB0D738}"/>
                </a:ext>
              </a:extLst>
            </p:cNvPr>
            <p:cNvSpPr txBox="1"/>
            <p:nvPr/>
          </p:nvSpPr>
          <p:spPr>
            <a:xfrm>
              <a:off x="4119809" y="3928976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B44895-36E6-56A6-A53C-A178C1B9CEC8}"/>
                </a:ext>
              </a:extLst>
            </p:cNvPr>
            <p:cNvSpPr txBox="1"/>
            <p:nvPr/>
          </p:nvSpPr>
          <p:spPr>
            <a:xfrm>
              <a:off x="8878169" y="379047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DD2DF5-00A7-3B6D-DDF6-544CB0A0805B}"/>
                </a:ext>
              </a:extLst>
            </p:cNvPr>
            <p:cNvSpPr txBox="1"/>
            <p:nvPr/>
          </p:nvSpPr>
          <p:spPr>
            <a:xfrm>
              <a:off x="8878169" y="40218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076B58-3117-AAE0-2079-89506058CF98}"/>
                </a:ext>
              </a:extLst>
            </p:cNvPr>
            <p:cNvSpPr txBox="1"/>
            <p:nvPr/>
          </p:nvSpPr>
          <p:spPr>
            <a:xfrm>
              <a:off x="9240945" y="3923454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E8EA93-05F1-105F-B7B6-CC4CB98983F7}"/>
                </a:ext>
              </a:extLst>
            </p:cNvPr>
            <p:cNvSpPr txBox="1"/>
            <p:nvPr/>
          </p:nvSpPr>
          <p:spPr>
            <a:xfrm>
              <a:off x="7996904" y="194748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A0CFF-1C87-6FB8-6072-16CB97EF2945}"/>
                </a:ext>
              </a:extLst>
            </p:cNvPr>
            <p:cNvSpPr txBox="1"/>
            <p:nvPr/>
          </p:nvSpPr>
          <p:spPr>
            <a:xfrm>
              <a:off x="8014402" y="22906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5110FD-4664-7EF7-C3B1-D021E65A7C87}"/>
                </a:ext>
              </a:extLst>
            </p:cNvPr>
            <p:cNvSpPr txBox="1"/>
            <p:nvPr/>
          </p:nvSpPr>
          <p:spPr>
            <a:xfrm>
              <a:off x="8266192" y="2129925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C7F7DC-4FCA-2F38-B39E-CE77396A3D97}"/>
                </a:ext>
              </a:extLst>
            </p:cNvPr>
            <p:cNvSpPr txBox="1"/>
            <p:nvPr/>
          </p:nvSpPr>
          <p:spPr>
            <a:xfrm>
              <a:off x="9145203" y="210782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B8408E-1954-C82B-0310-210113F120D4}"/>
                </a:ext>
              </a:extLst>
            </p:cNvPr>
            <p:cNvSpPr txBox="1"/>
            <p:nvPr/>
          </p:nvSpPr>
          <p:spPr>
            <a:xfrm>
              <a:off x="9174532" y="24171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3DD59B-4256-47BB-BB90-5C722CD431C3}"/>
                </a:ext>
              </a:extLst>
            </p:cNvPr>
            <p:cNvSpPr txBox="1"/>
            <p:nvPr/>
          </p:nvSpPr>
          <p:spPr>
            <a:xfrm>
              <a:off x="9473487" y="224216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1B1A3C-8763-9925-6442-6354626B481D}"/>
                </a:ext>
              </a:extLst>
            </p:cNvPr>
            <p:cNvSpPr txBox="1"/>
            <p:nvPr/>
          </p:nvSpPr>
          <p:spPr>
            <a:xfrm>
              <a:off x="8878169" y="308516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8ED075-963A-DA42-FC3E-4768A201418F}"/>
                </a:ext>
              </a:extLst>
            </p:cNvPr>
            <p:cNvSpPr txBox="1"/>
            <p:nvPr/>
          </p:nvSpPr>
          <p:spPr>
            <a:xfrm>
              <a:off x="8905418" y="33568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36ECCC-95C8-8C14-E1BF-3957C23FC0C4}"/>
                </a:ext>
              </a:extLst>
            </p:cNvPr>
            <p:cNvSpPr txBox="1"/>
            <p:nvPr/>
          </p:nvSpPr>
          <p:spPr>
            <a:xfrm>
              <a:off x="9307038" y="320381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A66FB6A-8656-93B3-70C3-9B8DF64E5D94}"/>
              </a:ext>
            </a:extLst>
          </p:cNvPr>
          <p:cNvSpPr txBox="1"/>
          <p:nvPr/>
        </p:nvSpPr>
        <p:spPr>
          <a:xfrm>
            <a:off x="1276951" y="5186913"/>
            <a:ext cx="58336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ใช้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XOR gate, 2 AND gate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OR gate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CAAB3-D9DD-B1C7-3199-E665E5533946}"/>
              </a:ext>
            </a:extLst>
          </p:cNvPr>
          <p:cNvSpPr txBox="1"/>
          <p:nvPr/>
        </p:nvSpPr>
        <p:spPr>
          <a:xfrm>
            <a:off x="10252025" y="216375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CF88B4-09E9-17E2-2FD7-0E26A22DD8A6}"/>
              </a:ext>
            </a:extLst>
          </p:cNvPr>
          <p:cNvSpPr txBox="1"/>
          <p:nvPr/>
        </p:nvSpPr>
        <p:spPr>
          <a:xfrm>
            <a:off x="5072573" y="211541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398352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34863-095B-7383-A4D9-CA55007D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A9BC2-2D1B-C924-71B6-BCAF1A11BCEF}"/>
              </a:ext>
            </a:extLst>
          </p:cNvPr>
          <p:cNvSpPr txBox="1"/>
          <p:nvPr/>
        </p:nvSpPr>
        <p:spPr>
          <a:xfrm>
            <a:off x="3376610" y="3311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5: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4 Bit Full-adder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43631-AD39-2711-6CE5-EF1DFB499414}"/>
              </a:ext>
            </a:extLst>
          </p:cNvPr>
          <p:cNvSpPr txBox="1"/>
          <p:nvPr/>
        </p:nvSpPr>
        <p:spPr>
          <a:xfrm>
            <a:off x="657720" y="854615"/>
            <a:ext cx="6952544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ใช้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Tinker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CAD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จำลองการทำงาน เพื่อความสะดวก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8431AC-AE53-0B9B-BEF4-FC76CB7B567E}"/>
              </a:ext>
            </a:extLst>
          </p:cNvPr>
          <p:cNvGrpSpPr/>
          <p:nvPr/>
        </p:nvGrpSpPr>
        <p:grpSpPr>
          <a:xfrm>
            <a:off x="578640" y="1397071"/>
            <a:ext cx="10260963" cy="2761254"/>
            <a:chOff x="1106675" y="1781583"/>
            <a:chExt cx="10260963" cy="27612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2B4B4B-14DF-55AA-11FC-1EB9A55AA3F4}"/>
                </a:ext>
              </a:extLst>
            </p:cNvPr>
            <p:cNvGrpSpPr/>
            <p:nvPr/>
          </p:nvGrpSpPr>
          <p:grpSpPr>
            <a:xfrm>
              <a:off x="1106675" y="1781583"/>
              <a:ext cx="10260963" cy="2761254"/>
              <a:chOff x="598725" y="2649031"/>
              <a:chExt cx="10260963" cy="27612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1BE7435-C950-769D-01ED-02A6EAA2F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2312" y="2649031"/>
                <a:ext cx="4343125" cy="2761254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C6946F5-6DA9-C6B1-EE3B-58584A660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563" y="2649031"/>
                <a:ext cx="4343125" cy="2761254"/>
              </a:xfrm>
              <a:prstGeom prst="rect">
                <a:avLst/>
              </a:prstGeom>
            </p:spPr>
          </p:pic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450044-C744-8A77-1A18-4719395C3198}"/>
                  </a:ext>
                </a:extLst>
              </p:cNvPr>
              <p:cNvCxnSpPr/>
              <p:nvPr/>
            </p:nvCxnSpPr>
            <p:spPr>
              <a:xfrm>
                <a:off x="5136543" y="4564049"/>
                <a:ext cx="116884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8BE71C-B3E5-A8B2-20E7-2BDFF2384725}"/>
                  </a:ext>
                </a:extLst>
              </p:cNvPr>
              <p:cNvCxnSpPr/>
              <p:nvPr/>
            </p:nvCxnSpPr>
            <p:spPr>
              <a:xfrm flipV="1">
                <a:off x="6305384" y="3609892"/>
                <a:ext cx="0" cy="95415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124BFE3-CEDC-C47A-CF11-16BE9485C138}"/>
                  </a:ext>
                </a:extLst>
              </p:cNvPr>
              <p:cNvCxnSpPr/>
              <p:nvPr/>
            </p:nvCxnSpPr>
            <p:spPr>
              <a:xfrm>
                <a:off x="6305384" y="3609892"/>
                <a:ext cx="580446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75B9D2C-46E2-6282-B279-B267C805A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070" y="3619169"/>
                <a:ext cx="56321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908BA8-CBDC-51FF-6182-358F3451C2D2}"/>
                  </a:ext>
                </a:extLst>
              </p:cNvPr>
              <p:cNvSpPr txBox="1"/>
              <p:nvPr/>
            </p:nvSpPr>
            <p:spPr>
              <a:xfrm>
                <a:off x="598725" y="3429000"/>
                <a:ext cx="628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6">
                        <a:lumMod val="7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"0"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13E57C-B8C0-6960-757C-CA1CA3E2179E}"/>
                  </a:ext>
                </a:extLst>
              </p:cNvPr>
              <p:cNvSpPr txBox="1"/>
              <p:nvPr/>
            </p:nvSpPr>
            <p:spPr>
              <a:xfrm>
                <a:off x="1052921" y="2716077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1E4AD3-414B-DD44-C8A6-1D08C1B2771A}"/>
                  </a:ext>
                </a:extLst>
              </p:cNvPr>
              <p:cNvSpPr txBox="1"/>
              <p:nvPr/>
            </p:nvSpPr>
            <p:spPr>
              <a:xfrm>
                <a:off x="6273237" y="2724888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CC3F76-6A04-6775-F965-6A9382BD0FD5}"/>
                  </a:ext>
                </a:extLst>
              </p:cNvPr>
              <p:cNvSpPr txBox="1"/>
              <p:nvPr/>
            </p:nvSpPr>
            <p:spPr>
              <a:xfrm>
                <a:off x="1052921" y="3028437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6F3783-613A-29C3-914D-9C6ADC8E4C06}"/>
                  </a:ext>
                </a:extLst>
              </p:cNvPr>
              <p:cNvSpPr txBox="1"/>
              <p:nvPr/>
            </p:nvSpPr>
            <p:spPr>
              <a:xfrm>
                <a:off x="6282855" y="3028437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B1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4421E4-B555-ECA5-2BEE-BA7FEE1182A8}"/>
                </a:ext>
              </a:extLst>
            </p:cNvPr>
            <p:cNvSpPr txBox="1"/>
            <p:nvPr/>
          </p:nvSpPr>
          <p:spPr>
            <a:xfrm>
              <a:off x="2839320" y="194748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CC79F5-4040-2B68-A84F-52C04003EE3C}"/>
                </a:ext>
              </a:extLst>
            </p:cNvPr>
            <p:cNvSpPr txBox="1"/>
            <p:nvPr/>
          </p:nvSpPr>
          <p:spPr>
            <a:xfrm>
              <a:off x="2840066" y="229061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3239D0-6FEF-B4BC-0B08-E3061D429C71}"/>
                </a:ext>
              </a:extLst>
            </p:cNvPr>
            <p:cNvSpPr txBox="1"/>
            <p:nvPr/>
          </p:nvSpPr>
          <p:spPr>
            <a:xfrm>
              <a:off x="3143253" y="211905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DDD5A-22EC-1C47-71EF-511898FE7D65}"/>
                </a:ext>
              </a:extLst>
            </p:cNvPr>
            <p:cNvSpPr txBox="1"/>
            <p:nvPr/>
          </p:nvSpPr>
          <p:spPr>
            <a:xfrm>
              <a:off x="3984582" y="210968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DE4BD8-8C90-6DDE-105B-33CB47AE581A}"/>
                </a:ext>
              </a:extLst>
            </p:cNvPr>
            <p:cNvSpPr txBox="1"/>
            <p:nvPr/>
          </p:nvSpPr>
          <p:spPr>
            <a:xfrm>
              <a:off x="3981876" y="239931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2BC96B-7B81-6A89-5DA2-D45412530609}"/>
                </a:ext>
              </a:extLst>
            </p:cNvPr>
            <p:cNvSpPr txBox="1"/>
            <p:nvPr/>
          </p:nvSpPr>
          <p:spPr>
            <a:xfrm>
              <a:off x="4291963" y="224132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B946A7-DA5F-7F7F-3E11-F07E99C72784}"/>
                </a:ext>
              </a:extLst>
            </p:cNvPr>
            <p:cNvSpPr txBox="1"/>
            <p:nvPr/>
          </p:nvSpPr>
          <p:spPr>
            <a:xfrm>
              <a:off x="3683205" y="307054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7646A1-0FD6-37BC-EA19-2AFF07113941}"/>
                </a:ext>
              </a:extLst>
            </p:cNvPr>
            <p:cNvSpPr txBox="1"/>
            <p:nvPr/>
          </p:nvSpPr>
          <p:spPr>
            <a:xfrm>
              <a:off x="3689017" y="335194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1D114-F652-DFEC-BA05-5B61AF4182F3}"/>
                </a:ext>
              </a:extLst>
            </p:cNvPr>
            <p:cNvSpPr txBox="1"/>
            <p:nvPr/>
          </p:nvSpPr>
          <p:spPr>
            <a:xfrm>
              <a:off x="4127653" y="320218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09B83F-0FDE-464E-E946-7BDFBBB9BF46}"/>
                </a:ext>
              </a:extLst>
            </p:cNvPr>
            <p:cNvSpPr txBox="1"/>
            <p:nvPr/>
          </p:nvSpPr>
          <p:spPr>
            <a:xfrm>
              <a:off x="4836591" y="33737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D81714-1830-0691-651F-32BE3D78DBF9}"/>
                </a:ext>
              </a:extLst>
            </p:cNvPr>
            <p:cNvSpPr txBox="1"/>
            <p:nvPr/>
          </p:nvSpPr>
          <p:spPr>
            <a:xfrm>
              <a:off x="4865626" y="372435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B2C3C9-0E11-66BC-7278-A30AD29E8D6D}"/>
                </a:ext>
              </a:extLst>
            </p:cNvPr>
            <p:cNvSpPr txBox="1"/>
            <p:nvPr/>
          </p:nvSpPr>
          <p:spPr>
            <a:xfrm>
              <a:off x="5181370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FC628-FB12-D461-25F2-A756BF247EFA}"/>
                </a:ext>
              </a:extLst>
            </p:cNvPr>
            <p:cNvSpPr txBox="1"/>
            <p:nvPr/>
          </p:nvSpPr>
          <p:spPr>
            <a:xfrm>
              <a:off x="10068984" y="338122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D97A9-5323-E1FD-559D-57F0CC1509DF}"/>
                </a:ext>
              </a:extLst>
            </p:cNvPr>
            <p:cNvSpPr txBox="1"/>
            <p:nvPr/>
          </p:nvSpPr>
          <p:spPr>
            <a:xfrm>
              <a:off x="10068983" y="371996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234184-C1B9-B195-D704-DA03FAE4622B}"/>
                </a:ext>
              </a:extLst>
            </p:cNvPr>
            <p:cNvSpPr txBox="1"/>
            <p:nvPr/>
          </p:nvSpPr>
          <p:spPr>
            <a:xfrm>
              <a:off x="10351738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81FB0-4E1B-28F0-A106-7963FF62669C}"/>
                </a:ext>
              </a:extLst>
            </p:cNvPr>
            <p:cNvSpPr txBox="1"/>
            <p:nvPr/>
          </p:nvSpPr>
          <p:spPr>
            <a:xfrm>
              <a:off x="3712174" y="380669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8569FB-CE7A-3777-585E-4DD062F2D046}"/>
                </a:ext>
              </a:extLst>
            </p:cNvPr>
            <p:cNvSpPr txBox="1"/>
            <p:nvPr/>
          </p:nvSpPr>
          <p:spPr>
            <a:xfrm>
              <a:off x="3712174" y="40043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58790F-E06A-5D34-DD2F-426002CA6DA0}"/>
                </a:ext>
              </a:extLst>
            </p:cNvPr>
            <p:cNvSpPr txBox="1"/>
            <p:nvPr/>
          </p:nvSpPr>
          <p:spPr>
            <a:xfrm>
              <a:off x="4119809" y="3928976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34073B-FF8D-78E2-9BAB-CD4BD0721791}"/>
                </a:ext>
              </a:extLst>
            </p:cNvPr>
            <p:cNvSpPr txBox="1"/>
            <p:nvPr/>
          </p:nvSpPr>
          <p:spPr>
            <a:xfrm>
              <a:off x="8878169" y="379047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45CAF-FBE8-4EFD-14EC-03F579FB0FA1}"/>
                </a:ext>
              </a:extLst>
            </p:cNvPr>
            <p:cNvSpPr txBox="1"/>
            <p:nvPr/>
          </p:nvSpPr>
          <p:spPr>
            <a:xfrm>
              <a:off x="8878169" y="40218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C6E68A-4A6C-DADB-4F0C-DE0560D2340F}"/>
                </a:ext>
              </a:extLst>
            </p:cNvPr>
            <p:cNvSpPr txBox="1"/>
            <p:nvPr/>
          </p:nvSpPr>
          <p:spPr>
            <a:xfrm>
              <a:off x="9240945" y="3923454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116D12-BACA-8F3F-DF72-57C6244AF190}"/>
                </a:ext>
              </a:extLst>
            </p:cNvPr>
            <p:cNvSpPr txBox="1"/>
            <p:nvPr/>
          </p:nvSpPr>
          <p:spPr>
            <a:xfrm>
              <a:off x="7996904" y="194748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72AEF4-7A8E-0A15-AF81-2E9BF8FA24D0}"/>
                </a:ext>
              </a:extLst>
            </p:cNvPr>
            <p:cNvSpPr txBox="1"/>
            <p:nvPr/>
          </p:nvSpPr>
          <p:spPr>
            <a:xfrm>
              <a:off x="8014402" y="22906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17AE9D-7842-0F91-E159-C23E6A31D1A4}"/>
                </a:ext>
              </a:extLst>
            </p:cNvPr>
            <p:cNvSpPr txBox="1"/>
            <p:nvPr/>
          </p:nvSpPr>
          <p:spPr>
            <a:xfrm>
              <a:off x="8266192" y="2129925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E1B82C-4A0E-1647-295B-B56D04BA1F82}"/>
                </a:ext>
              </a:extLst>
            </p:cNvPr>
            <p:cNvSpPr txBox="1"/>
            <p:nvPr/>
          </p:nvSpPr>
          <p:spPr>
            <a:xfrm>
              <a:off x="9145203" y="210782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3F014A-7BB0-4B50-AE26-34DFC020B2BF}"/>
                </a:ext>
              </a:extLst>
            </p:cNvPr>
            <p:cNvSpPr txBox="1"/>
            <p:nvPr/>
          </p:nvSpPr>
          <p:spPr>
            <a:xfrm>
              <a:off x="9174532" y="24171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3EA8C5-2EE1-B1F5-72BF-7C08C66D6F68}"/>
                </a:ext>
              </a:extLst>
            </p:cNvPr>
            <p:cNvSpPr txBox="1"/>
            <p:nvPr/>
          </p:nvSpPr>
          <p:spPr>
            <a:xfrm>
              <a:off x="9473487" y="224216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A031D4-6C9C-97D7-A3C7-5A084B23ED88}"/>
                </a:ext>
              </a:extLst>
            </p:cNvPr>
            <p:cNvSpPr txBox="1"/>
            <p:nvPr/>
          </p:nvSpPr>
          <p:spPr>
            <a:xfrm>
              <a:off x="8878169" y="308516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36E70A-8A75-573C-3386-98883DFDF7CF}"/>
                </a:ext>
              </a:extLst>
            </p:cNvPr>
            <p:cNvSpPr txBox="1"/>
            <p:nvPr/>
          </p:nvSpPr>
          <p:spPr>
            <a:xfrm>
              <a:off x="8905418" y="33568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1AC997-C3E6-8DA4-6F60-49B905662B50}"/>
                </a:ext>
              </a:extLst>
            </p:cNvPr>
            <p:cNvSpPr txBox="1"/>
            <p:nvPr/>
          </p:nvSpPr>
          <p:spPr>
            <a:xfrm>
              <a:off x="9307038" y="320381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4A70551-A79D-42D7-2042-074BCDA0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11" y="4388835"/>
            <a:ext cx="6346486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80BB-2D02-0728-C676-35BAE562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D5529-1110-B2FB-9F39-1479E5C3DC4B}"/>
              </a:ext>
            </a:extLst>
          </p:cNvPr>
          <p:cNvSpPr txBox="1"/>
          <p:nvPr/>
        </p:nvSpPr>
        <p:spPr>
          <a:xfrm>
            <a:off x="2505912" y="30411"/>
            <a:ext cx="7180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การแทนจำนวนเต็มลบด้วยเลขฐาน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14B9F-F681-CF65-3C17-72C6DFC069DF}"/>
              </a:ext>
            </a:extLst>
          </p:cNvPr>
          <p:cNvSpPr txBox="1"/>
          <p:nvPr/>
        </p:nvSpPr>
        <p:spPr>
          <a:xfrm>
            <a:off x="450761" y="953741"/>
            <a:ext cx="11442877" cy="2314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มี </a:t>
            </a: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ชนิด</a:t>
            </a:r>
            <a:endParaRPr lang="en-US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lvl="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ไม่มีเครื่องหมาย (</a:t>
            </a: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Unsigned binary number)</a:t>
            </a:r>
          </a:p>
          <a:p>
            <a:pPr marL="457200" lvl="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มีเครื่องหมาย</a:t>
            </a: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(Signed binary number)</a:t>
            </a:r>
          </a:p>
          <a:p>
            <a:pPr marL="1371600" lvl="2" indent="-457200">
              <a:lnSpc>
                <a:spcPct val="7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1’s Complement</a:t>
            </a:r>
          </a:p>
          <a:p>
            <a:pPr marL="1371600" lvl="2" indent="-457200">
              <a:lnSpc>
                <a:spcPct val="7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2’s Complement</a:t>
            </a:r>
            <a:endParaRPr lang="en-US" sz="28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indent="-4572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2 ที่ไม่มีเครื่องหมายแทนได้เฉพาะจำนวนบวก เลขฐาน 2 ที่มีเครื่องหมายแทนได้ทั้งจำนวนบวกและลบดังนี้</a:t>
            </a:r>
            <a:endParaRPr lang="en-US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646B94-FDCF-992D-C411-2082D9E2A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18948"/>
              </p:ext>
            </p:extLst>
          </p:nvPr>
        </p:nvGraphicFramePr>
        <p:xfrm>
          <a:off x="1532586" y="3589524"/>
          <a:ext cx="8506496" cy="2804160"/>
        </p:xfrm>
        <a:graphic>
          <a:graphicData uri="http://schemas.openxmlformats.org/drawingml/2006/table">
            <a:tbl>
              <a:tblPr firstRow="1" firstCol="1" bandRow="1"/>
              <a:tblGrid>
                <a:gridCol w="2126624">
                  <a:extLst>
                    <a:ext uri="{9D8B030D-6E8A-4147-A177-3AD203B41FA5}">
                      <a16:colId xmlns:a16="http://schemas.microsoft.com/office/drawing/2014/main" val="1504766991"/>
                    </a:ext>
                  </a:extLst>
                </a:gridCol>
                <a:gridCol w="2126624">
                  <a:extLst>
                    <a:ext uri="{9D8B030D-6E8A-4147-A177-3AD203B41FA5}">
                      <a16:colId xmlns:a16="http://schemas.microsoft.com/office/drawing/2014/main" val="4270216788"/>
                    </a:ext>
                  </a:extLst>
                </a:gridCol>
                <a:gridCol w="2126624">
                  <a:extLst>
                    <a:ext uri="{9D8B030D-6E8A-4147-A177-3AD203B41FA5}">
                      <a16:colId xmlns:a16="http://schemas.microsoft.com/office/drawing/2014/main" val="1241768214"/>
                    </a:ext>
                  </a:extLst>
                </a:gridCol>
                <a:gridCol w="2126624">
                  <a:extLst>
                    <a:ext uri="{9D8B030D-6E8A-4147-A177-3AD203B41FA5}">
                      <a16:colId xmlns:a16="http://schemas.microsoft.com/office/drawing/2014/main" val="23296105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th-TH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ฐาน </a:t>
                      </a: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Unsigned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1’s Complement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2’s Complement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55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+3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9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+2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0010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9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+1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03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0000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88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1110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1111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8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1110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6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1100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1101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898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442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ED054-85A7-EE1D-3A3D-8259CAB0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765A8-961E-7CC8-2B13-FBDC2EB794EC}"/>
              </a:ext>
            </a:extLst>
          </p:cNvPr>
          <p:cNvSpPr txBox="1"/>
          <p:nvPr/>
        </p:nvSpPr>
        <p:spPr>
          <a:xfrm>
            <a:off x="2505912" y="30411"/>
            <a:ext cx="7180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การแทนจำนวนเต็มลบด้วยเลขฐาน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E2038-08B0-CD73-2D58-16C0517F16FD}"/>
              </a:ext>
            </a:extLst>
          </p:cNvPr>
          <p:cNvSpPr txBox="1"/>
          <p:nvPr/>
        </p:nvSpPr>
        <p:spPr>
          <a:xfrm>
            <a:off x="138793" y="1012222"/>
            <a:ext cx="11895364" cy="455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</a:pPr>
            <a:r>
              <a:rPr lang="th-TH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การแปลงจำนวนเต็มลบ (ฐาน </a:t>
            </a:r>
            <a:r>
              <a:rPr lang="en-US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2) </a:t>
            </a:r>
            <a:r>
              <a:rPr lang="th-TH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ให้อยู่ในรูป </a:t>
            </a:r>
            <a:r>
              <a:rPr lang="en-US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1’s complement </a:t>
            </a:r>
            <a:r>
              <a:rPr lang="th-TH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2’s complement</a:t>
            </a:r>
            <a:r>
              <a:rPr lang="th-TH" sz="3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>
              <a:lnSpc>
                <a:spcPct val="115000"/>
              </a:lnSpc>
            </a:pP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กำหนดให้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เป็นจำนวนเต็มลบ การหา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1’s complement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มีขั้นตอนดังนี้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1. </a:t>
            </a:r>
            <a:r>
              <a:rPr lang="th-TH" sz="36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กำหนดจำนวนบิตของตัวเลขที่ต้องการ</a:t>
            </a:r>
            <a:endParaRPr lang="en-US" sz="2400" b="1" dirty="0">
              <a:solidFill>
                <a:srgbClr val="FF000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หาเลขฐาน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|X|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หานิเสธของแต่ละบิต ผลลัพธ์ที่ได้จะเป็น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1’s complement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4.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นำผลลัพธ์ในข้อ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บวกด้วย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จะได้เป็น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2’s complement </a:t>
            </a:r>
            <a:r>
              <a:rPr lang="th-TH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3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070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BA11-B52A-9C45-4F16-0EEFD42E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28699-3089-D812-1935-FFB5968F0805}"/>
              </a:ext>
            </a:extLst>
          </p:cNvPr>
          <p:cNvSpPr txBox="1"/>
          <p:nvPr/>
        </p:nvSpPr>
        <p:spPr>
          <a:xfrm>
            <a:off x="2865394" y="155773"/>
            <a:ext cx="6328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หลักการพื้นฐานของคอมพิวเตอร์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4E4F-3385-8D13-CFD2-B81B2D7EAA80}"/>
              </a:ext>
            </a:extLst>
          </p:cNvPr>
          <p:cNvSpPr txBox="1"/>
          <p:nvPr/>
        </p:nvSpPr>
        <p:spPr>
          <a:xfrm>
            <a:off x="1184933" y="1516192"/>
            <a:ext cx="8428911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คอมพิวเตอร์ถูกออกแบบและสร้างขึ้นบนหลักการ 2 ข้อได้แก่</a:t>
            </a:r>
          </a:p>
          <a:p>
            <a:pPr lvl="0">
              <a:lnSpc>
                <a:spcPct val="115000"/>
              </a:lnSpc>
            </a:pPr>
            <a:endParaRPr lang="th-TH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1. คำสั่ง (</a:t>
            </a:r>
            <a:r>
              <a:rPr lang="en-US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Instruction) </a:t>
            </a: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และข้อมูล (</a:t>
            </a:r>
            <a:r>
              <a:rPr lang="en-US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Data) </a:t>
            </a: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สำหรับคอมพิวเตอร์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</a:t>
            </a: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จะต้องอยู่ในรูปของตัวเลขเท่านั้น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 คำสั่งและข้อมูลจะเก็บในหน่วยความจำในรูปของตัวเลข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</a:t>
            </a: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การเขียนและอ่านก็จะอยู่ในรูปของตัวเลข</a:t>
            </a:r>
          </a:p>
        </p:txBody>
      </p:sp>
    </p:spTree>
    <p:extLst>
      <p:ext uri="{BB962C8B-B14F-4D97-AF65-F5344CB8AC3E}">
        <p14:creationId xmlns:p14="http://schemas.microsoft.com/office/powerpoint/2010/main" val="9266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9B92-683C-3CB1-9F39-1C91205C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211BB6-FAEA-6316-27FB-4273AC11F43C}"/>
              </a:ext>
            </a:extLst>
          </p:cNvPr>
          <p:cNvSpPr txBox="1"/>
          <p:nvPr/>
        </p:nvSpPr>
        <p:spPr>
          <a:xfrm>
            <a:off x="2505912" y="30411"/>
            <a:ext cx="7180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การแทนจำนวนเต็มลบด้วยเลขฐาน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DAB6-5BA7-BAC6-F912-FD1463D0FF0D}"/>
              </a:ext>
            </a:extLst>
          </p:cNvPr>
          <p:cNvSpPr txBox="1"/>
          <p:nvPr/>
        </p:nvSpPr>
        <p:spPr>
          <a:xfrm>
            <a:off x="0" y="785538"/>
            <a:ext cx="12015989" cy="518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</a:pPr>
            <a:r>
              <a:rPr lang="th-TH" sz="3200" u="sng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ตัวอย่าง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จงหา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1’s complement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2’s complement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-9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10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,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-13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10</a:t>
            </a: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|-9| = 9 = 1001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กำหนดให้ใช้ตัวเลขฐาน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จำนวน </a:t>
            </a:r>
            <a:r>
              <a:rPr lang="en-US" sz="32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8 </a:t>
            </a:r>
            <a:r>
              <a:rPr lang="th-TH" sz="32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บิต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ดังนั้น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1001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= 00001001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</a:p>
          <a:p>
            <a:pPr marL="914400">
              <a:lnSpc>
                <a:spcPct val="115000"/>
              </a:lnSpc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หานิเสธของแต่ละบิต จะได้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00001001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11110110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ดังนั้น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-9 = 11110110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(1’s complement)</a:t>
            </a:r>
          </a:p>
          <a:p>
            <a:pPr marL="914400">
              <a:lnSpc>
                <a:spcPct val="115000"/>
              </a:lnSpc>
            </a:pP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11110110</a:t>
            </a:r>
            <a:r>
              <a:rPr lang="en-US" sz="3200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+ 1 =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11110111</a:t>
            </a:r>
            <a:r>
              <a:rPr lang="en-US" sz="3200" b="1" baseline="-25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(2’s complement)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ซึ่งเลขฐาน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ทั้งสอง มีค่าเท่ากับ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-9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|-13| =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13 = 1101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กำหนดให้ใช้ตัวเลขฐาน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จำนวน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8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บิต ดังนั้น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1101 = 00001101</a:t>
            </a: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-13 = 11110010 (1’s complement)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11110011</a:t>
            </a:r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(2’s complement)</a:t>
            </a:r>
          </a:p>
        </p:txBody>
      </p:sp>
    </p:spTree>
    <p:extLst>
      <p:ext uri="{BB962C8B-B14F-4D97-AF65-F5344CB8AC3E}">
        <p14:creationId xmlns:p14="http://schemas.microsoft.com/office/powerpoint/2010/main" val="3418594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C776-AD60-F261-06E5-6E7A33AD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44279A-6520-FEE3-D2C0-D055AAF4E270}"/>
              </a:ext>
            </a:extLst>
          </p:cNvPr>
          <p:cNvSpPr txBox="1"/>
          <p:nvPr/>
        </p:nvSpPr>
        <p:spPr>
          <a:xfrm>
            <a:off x="3310842" y="0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การลบในระบบเลขฐาน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A1758-D2DD-923A-3E68-72EE3E59C8E1}"/>
              </a:ext>
            </a:extLst>
          </p:cNvPr>
          <p:cNvSpPr txBox="1"/>
          <p:nvPr/>
        </p:nvSpPr>
        <p:spPr>
          <a:xfrm>
            <a:off x="0" y="1012222"/>
            <a:ext cx="12192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ลบเลข อาจเขียนให้อยู่ในรูปการบวกได้ เช่น </a:t>
            </a: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Z = X - Y  </a:t>
            </a:r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 Z = X + (-Y)</a:t>
            </a:r>
            <a:r>
              <a:rPr lang="th-TH" sz="40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endParaRPr lang="en-US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หลักการคือ บวก 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 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ด้วยค่า 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2's Complement 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Y 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จะได้ผลลัพธ์เท่ากับ 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X – Y</a:t>
            </a:r>
          </a:p>
          <a:p>
            <a:pPr marL="457200">
              <a:lnSpc>
                <a:spcPct val="75000"/>
              </a:lnSpc>
            </a:pPr>
            <a:endParaRPr lang="th-TH" sz="40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>
              <a:lnSpc>
                <a:spcPct val="75000"/>
              </a:lnSpc>
            </a:pPr>
            <a:r>
              <a:rPr lang="th-TH" sz="4000" b="1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ตัวอย่าง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13 – 9 </a:t>
            </a: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ในระบบเลขฐาน 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40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ขนาด </a:t>
            </a:r>
            <a:r>
              <a:rPr lang="en-US" sz="40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4 </a:t>
            </a:r>
            <a:r>
              <a:rPr lang="th-TH" sz="4000" u="sng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บิต</a:t>
            </a:r>
          </a:p>
          <a:p>
            <a:pPr marL="457200">
              <a:lnSpc>
                <a:spcPct val="75000"/>
              </a:lnSpc>
            </a:pPr>
            <a:endParaRPr lang="th-TH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>
              <a:lnSpc>
                <a:spcPct val="75000"/>
              </a:lnSpc>
            </a:pPr>
            <a:r>
              <a:rPr lang="th-TH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13 = 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1101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,  -9 </a:t>
            </a:r>
            <a:r>
              <a:rPr lang="en-US" sz="2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 9 = 1001, 1's complement = 0110, </a:t>
            </a:r>
          </a:p>
          <a:p>
            <a:pPr marL="457200">
              <a:lnSpc>
                <a:spcPct val="75000"/>
              </a:lnSpc>
            </a:pPr>
            <a:r>
              <a:rPr lang="en-US" sz="4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					     2's complement =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0111</a:t>
            </a:r>
          </a:p>
          <a:p>
            <a:pPr marL="457200">
              <a:lnSpc>
                <a:spcPct val="75000"/>
              </a:lnSpc>
            </a:pPr>
            <a:endParaRPr lang="en-US" sz="40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457200">
              <a:lnSpc>
                <a:spcPct val="75000"/>
              </a:lnSpc>
            </a:pP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	13 – 9 = 13 + (-9) = 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1101</a:t>
            </a: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+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0111</a:t>
            </a: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 = (1)0100 = 0100 = 4</a:t>
            </a:r>
            <a:r>
              <a:rPr lang="en-US" sz="4000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Wingdings" panose="05000000000000000000" pitchFamily="2" charset="2"/>
              </a:rPr>
              <a:t>10</a:t>
            </a:r>
            <a:endParaRPr lang="en-US" sz="4000" b="1" baseline="-25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457200">
              <a:lnSpc>
                <a:spcPct val="75000"/>
              </a:lnSpc>
            </a:pPr>
            <a:endParaRPr lang="en-US" sz="40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064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C0D2-FA0A-4322-279D-D77401E5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E54B8-1A8D-783F-4EA5-E617D9C09214}"/>
              </a:ext>
            </a:extLst>
          </p:cNvPr>
          <p:cNvSpPr txBox="1"/>
          <p:nvPr/>
        </p:nvSpPr>
        <p:spPr>
          <a:xfrm>
            <a:off x="3310842" y="0"/>
            <a:ext cx="4791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วงจรดิจิทัลลบเลขฐาน 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40F65-419B-6666-F51C-9A3C61D3CA35}"/>
              </a:ext>
            </a:extLst>
          </p:cNvPr>
          <p:cNvSpPr txBox="1"/>
          <p:nvPr/>
        </p:nvSpPr>
        <p:spPr>
          <a:xfrm>
            <a:off x="236112" y="923330"/>
            <a:ext cx="11719775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การลบเลขคือการบวกตัวตั้งด้วยค่า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2's Complement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ของตัวลบ</a:t>
            </a:r>
          </a:p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2's Complement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ได้จาก การหานิเสธของทุกบิต จากนั้นบวกด้วย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</a:p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การหานิเสธคือการเพิ่ม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NOT gate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และการบวก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ทำได้โดยกำหนดให้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Cin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LSB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มีค่าเป็น </a:t>
            </a: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</a:p>
          <a:p>
            <a:pPr marL="914400" indent="-457200">
              <a:lnSpc>
                <a:spcPct val="75000"/>
              </a:lnSpc>
              <a:buFont typeface="Arial" panose="020B0604020202020204" pitchFamily="34" charset="0"/>
              <a:buChar char="•"/>
            </a:pPr>
            <a:endParaRPr lang="th-TH" sz="32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>
              <a:lnSpc>
                <a:spcPct val="75000"/>
              </a:lnSpc>
            </a:pPr>
            <a:endParaRPr lang="en-US" sz="32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D0FF05-05D6-C8E9-3EC8-CE797F99A95D}"/>
              </a:ext>
            </a:extLst>
          </p:cNvPr>
          <p:cNvGrpSpPr/>
          <p:nvPr/>
        </p:nvGrpSpPr>
        <p:grpSpPr>
          <a:xfrm>
            <a:off x="990427" y="3020727"/>
            <a:ext cx="10621909" cy="2761254"/>
            <a:chOff x="745729" y="1781583"/>
            <a:chExt cx="10621909" cy="27612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28D88-866F-8093-2F21-0BAD2CC86762}"/>
                </a:ext>
              </a:extLst>
            </p:cNvPr>
            <p:cNvGrpSpPr/>
            <p:nvPr/>
          </p:nvGrpSpPr>
          <p:grpSpPr>
            <a:xfrm>
              <a:off x="745729" y="1781583"/>
              <a:ext cx="10621909" cy="2761254"/>
              <a:chOff x="237779" y="2649031"/>
              <a:chExt cx="10621909" cy="276125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358238A-37B3-1D2F-08FE-6BA1589FF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2312" y="2649031"/>
                <a:ext cx="4343125" cy="276125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72C9032-27B7-4327-93A6-1752620A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563" y="2649031"/>
                <a:ext cx="4343125" cy="2761254"/>
              </a:xfrm>
              <a:prstGeom prst="rect">
                <a:avLst/>
              </a:prstGeom>
            </p:spPr>
          </p:pic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8ECD3B1-5604-4EC6-C666-F1F63A32B080}"/>
                  </a:ext>
                </a:extLst>
              </p:cNvPr>
              <p:cNvCxnSpPr/>
              <p:nvPr/>
            </p:nvCxnSpPr>
            <p:spPr>
              <a:xfrm>
                <a:off x="5136543" y="4564049"/>
                <a:ext cx="116884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7F64A9-B18B-4513-4847-6BB84673EDBA}"/>
                  </a:ext>
                </a:extLst>
              </p:cNvPr>
              <p:cNvCxnSpPr/>
              <p:nvPr/>
            </p:nvCxnSpPr>
            <p:spPr>
              <a:xfrm flipV="1">
                <a:off x="6305384" y="3609892"/>
                <a:ext cx="0" cy="95415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2B4064-D4AE-CBDE-B56F-D1D9755B0828}"/>
                  </a:ext>
                </a:extLst>
              </p:cNvPr>
              <p:cNvCxnSpPr/>
              <p:nvPr/>
            </p:nvCxnSpPr>
            <p:spPr>
              <a:xfrm>
                <a:off x="6305384" y="3609892"/>
                <a:ext cx="580446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A45B7B7-EE49-FF24-1B7E-A0280E903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070" y="3619169"/>
                <a:ext cx="56321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631B8F-F4FD-0A11-558D-69D0B267B5F2}"/>
                  </a:ext>
                </a:extLst>
              </p:cNvPr>
              <p:cNvSpPr txBox="1"/>
              <p:nvPr/>
            </p:nvSpPr>
            <p:spPr>
              <a:xfrm>
                <a:off x="598725" y="3429000"/>
                <a:ext cx="628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"1"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BC65F7-78C8-88BC-24BA-7AD54F3E9C42}"/>
                  </a:ext>
                </a:extLst>
              </p:cNvPr>
              <p:cNvSpPr txBox="1"/>
              <p:nvPr/>
            </p:nvSpPr>
            <p:spPr>
              <a:xfrm>
                <a:off x="1052921" y="2716077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96073-B150-D346-DB61-E4B269270DAB}"/>
                  </a:ext>
                </a:extLst>
              </p:cNvPr>
              <p:cNvSpPr txBox="1"/>
              <p:nvPr/>
            </p:nvSpPr>
            <p:spPr>
              <a:xfrm>
                <a:off x="6273237" y="2724888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AAFE4E-2783-320A-6539-98B08C08D06C}"/>
                  </a:ext>
                </a:extLst>
              </p:cNvPr>
              <p:cNvSpPr txBox="1"/>
              <p:nvPr/>
            </p:nvSpPr>
            <p:spPr>
              <a:xfrm>
                <a:off x="237779" y="3057304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3A7DB0-4382-ACA1-7D83-F1AD07A7B1C2}"/>
                  </a:ext>
                </a:extLst>
              </p:cNvPr>
              <p:cNvSpPr txBox="1"/>
              <p:nvPr/>
            </p:nvSpPr>
            <p:spPr>
              <a:xfrm>
                <a:off x="5540133" y="3038333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B1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9D6448-E833-63C1-7E30-3A391142C853}"/>
                </a:ext>
              </a:extLst>
            </p:cNvPr>
            <p:cNvSpPr txBox="1"/>
            <p:nvPr/>
          </p:nvSpPr>
          <p:spPr>
            <a:xfrm>
              <a:off x="2839320" y="194748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66D543-1349-0E83-A951-339E72CE1003}"/>
                </a:ext>
              </a:extLst>
            </p:cNvPr>
            <p:cNvSpPr txBox="1"/>
            <p:nvPr/>
          </p:nvSpPr>
          <p:spPr>
            <a:xfrm>
              <a:off x="2840066" y="229061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777381-907C-39EA-D68E-E32AA87DBFED}"/>
                </a:ext>
              </a:extLst>
            </p:cNvPr>
            <p:cNvSpPr txBox="1"/>
            <p:nvPr/>
          </p:nvSpPr>
          <p:spPr>
            <a:xfrm>
              <a:off x="3143253" y="211905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D36A18-2E3D-CD38-EEDC-4DBEA3CB5833}"/>
                </a:ext>
              </a:extLst>
            </p:cNvPr>
            <p:cNvSpPr txBox="1"/>
            <p:nvPr/>
          </p:nvSpPr>
          <p:spPr>
            <a:xfrm>
              <a:off x="3984582" y="210968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0A1B0C-2DEA-6DD0-B020-904C0022E279}"/>
                </a:ext>
              </a:extLst>
            </p:cNvPr>
            <p:cNvSpPr txBox="1"/>
            <p:nvPr/>
          </p:nvSpPr>
          <p:spPr>
            <a:xfrm>
              <a:off x="3981876" y="239931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4C8580-E891-92F9-BA13-6755264DCE07}"/>
                </a:ext>
              </a:extLst>
            </p:cNvPr>
            <p:cNvSpPr txBox="1"/>
            <p:nvPr/>
          </p:nvSpPr>
          <p:spPr>
            <a:xfrm>
              <a:off x="4291963" y="224132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64BA1-4217-C34B-903B-D897DBC6D14A}"/>
                </a:ext>
              </a:extLst>
            </p:cNvPr>
            <p:cNvSpPr txBox="1"/>
            <p:nvPr/>
          </p:nvSpPr>
          <p:spPr>
            <a:xfrm>
              <a:off x="3683205" y="307054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60C69-7CF1-745A-385D-3BF43755A791}"/>
                </a:ext>
              </a:extLst>
            </p:cNvPr>
            <p:cNvSpPr txBox="1"/>
            <p:nvPr/>
          </p:nvSpPr>
          <p:spPr>
            <a:xfrm>
              <a:off x="3689017" y="335194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F9656-80E2-70B9-A82D-ED920C3ADE7E}"/>
                </a:ext>
              </a:extLst>
            </p:cNvPr>
            <p:cNvSpPr txBox="1"/>
            <p:nvPr/>
          </p:nvSpPr>
          <p:spPr>
            <a:xfrm>
              <a:off x="4127653" y="320218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AD8C07-7BA8-759B-8C99-5981302406D9}"/>
                </a:ext>
              </a:extLst>
            </p:cNvPr>
            <p:cNvSpPr txBox="1"/>
            <p:nvPr/>
          </p:nvSpPr>
          <p:spPr>
            <a:xfrm>
              <a:off x="4836591" y="33737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B053C4-E6E3-2896-F49B-0B28F1C940D8}"/>
                </a:ext>
              </a:extLst>
            </p:cNvPr>
            <p:cNvSpPr txBox="1"/>
            <p:nvPr/>
          </p:nvSpPr>
          <p:spPr>
            <a:xfrm>
              <a:off x="4865626" y="372435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27AA6A-6BCE-94F9-4930-160587D1F751}"/>
                </a:ext>
              </a:extLst>
            </p:cNvPr>
            <p:cNvSpPr txBox="1"/>
            <p:nvPr/>
          </p:nvSpPr>
          <p:spPr>
            <a:xfrm>
              <a:off x="5181370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43ADE-C0E0-0538-2E29-454E5E16F2E7}"/>
                </a:ext>
              </a:extLst>
            </p:cNvPr>
            <p:cNvSpPr txBox="1"/>
            <p:nvPr/>
          </p:nvSpPr>
          <p:spPr>
            <a:xfrm>
              <a:off x="10068984" y="338122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80ECDE-5102-3CFD-D98E-7D08EE48191A}"/>
                </a:ext>
              </a:extLst>
            </p:cNvPr>
            <p:cNvSpPr txBox="1"/>
            <p:nvPr/>
          </p:nvSpPr>
          <p:spPr>
            <a:xfrm>
              <a:off x="10068983" y="371996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62E5CA-C7E4-8044-A383-060F4BD174D3}"/>
                </a:ext>
              </a:extLst>
            </p:cNvPr>
            <p:cNvSpPr txBox="1"/>
            <p:nvPr/>
          </p:nvSpPr>
          <p:spPr>
            <a:xfrm>
              <a:off x="10351738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9E694-32CA-25D6-83F8-97280F393338}"/>
                </a:ext>
              </a:extLst>
            </p:cNvPr>
            <p:cNvSpPr txBox="1"/>
            <p:nvPr/>
          </p:nvSpPr>
          <p:spPr>
            <a:xfrm>
              <a:off x="3712174" y="380669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E375AD-6996-499C-333F-09436B195891}"/>
                </a:ext>
              </a:extLst>
            </p:cNvPr>
            <p:cNvSpPr txBox="1"/>
            <p:nvPr/>
          </p:nvSpPr>
          <p:spPr>
            <a:xfrm>
              <a:off x="3712174" y="40043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44E5A8-0A49-7723-5CA8-F45B906E1231}"/>
                </a:ext>
              </a:extLst>
            </p:cNvPr>
            <p:cNvSpPr txBox="1"/>
            <p:nvPr/>
          </p:nvSpPr>
          <p:spPr>
            <a:xfrm>
              <a:off x="4119809" y="3928976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0F25B-FF6F-10C0-6DB1-27A70E14401E}"/>
                </a:ext>
              </a:extLst>
            </p:cNvPr>
            <p:cNvSpPr txBox="1"/>
            <p:nvPr/>
          </p:nvSpPr>
          <p:spPr>
            <a:xfrm>
              <a:off x="8878169" y="379047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3871C1-2E1F-BC60-0B4B-66E92592B9B7}"/>
                </a:ext>
              </a:extLst>
            </p:cNvPr>
            <p:cNvSpPr txBox="1"/>
            <p:nvPr/>
          </p:nvSpPr>
          <p:spPr>
            <a:xfrm>
              <a:off x="8878169" y="40218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8A508-142A-D95D-BF62-B04782828A13}"/>
                </a:ext>
              </a:extLst>
            </p:cNvPr>
            <p:cNvSpPr txBox="1"/>
            <p:nvPr/>
          </p:nvSpPr>
          <p:spPr>
            <a:xfrm>
              <a:off x="9240945" y="3923454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52889A-4582-C010-4221-EBF372B329F3}"/>
                </a:ext>
              </a:extLst>
            </p:cNvPr>
            <p:cNvSpPr txBox="1"/>
            <p:nvPr/>
          </p:nvSpPr>
          <p:spPr>
            <a:xfrm>
              <a:off x="7996904" y="194748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F7EA6D-8F04-46F0-E6A2-9C8E0D77B3DF}"/>
                </a:ext>
              </a:extLst>
            </p:cNvPr>
            <p:cNvSpPr txBox="1"/>
            <p:nvPr/>
          </p:nvSpPr>
          <p:spPr>
            <a:xfrm>
              <a:off x="8014402" y="22906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23F30-DCD3-B014-8874-B24000E0B963}"/>
                </a:ext>
              </a:extLst>
            </p:cNvPr>
            <p:cNvSpPr txBox="1"/>
            <p:nvPr/>
          </p:nvSpPr>
          <p:spPr>
            <a:xfrm>
              <a:off x="8266192" y="2129925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F5B237-70A9-EC10-ECED-D682B3E32EAC}"/>
                </a:ext>
              </a:extLst>
            </p:cNvPr>
            <p:cNvSpPr txBox="1"/>
            <p:nvPr/>
          </p:nvSpPr>
          <p:spPr>
            <a:xfrm>
              <a:off x="9145203" y="210782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F24ADE-30CE-0DE7-E772-29D55EB775DC}"/>
                </a:ext>
              </a:extLst>
            </p:cNvPr>
            <p:cNvSpPr txBox="1"/>
            <p:nvPr/>
          </p:nvSpPr>
          <p:spPr>
            <a:xfrm>
              <a:off x="9174532" y="24171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9CAEE4-8BD7-9848-6980-F3E3A8890AA5}"/>
                </a:ext>
              </a:extLst>
            </p:cNvPr>
            <p:cNvSpPr txBox="1"/>
            <p:nvPr/>
          </p:nvSpPr>
          <p:spPr>
            <a:xfrm>
              <a:off x="9473487" y="224216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CCD3D4-995E-683B-5D0A-EA483FAD6F39}"/>
                </a:ext>
              </a:extLst>
            </p:cNvPr>
            <p:cNvSpPr txBox="1"/>
            <p:nvPr/>
          </p:nvSpPr>
          <p:spPr>
            <a:xfrm>
              <a:off x="8878169" y="308516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BF1523-5788-8B52-36A3-B247AE2F3D2E}"/>
                </a:ext>
              </a:extLst>
            </p:cNvPr>
            <p:cNvSpPr txBox="1"/>
            <p:nvPr/>
          </p:nvSpPr>
          <p:spPr>
            <a:xfrm>
              <a:off x="8905418" y="33568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5DE97B-7F5A-1A41-BBEA-4BC29A2F6F90}"/>
                </a:ext>
              </a:extLst>
            </p:cNvPr>
            <p:cNvSpPr txBox="1"/>
            <p:nvPr/>
          </p:nvSpPr>
          <p:spPr>
            <a:xfrm>
              <a:off x="9307038" y="320381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1A31BF-9065-37CF-7577-9E9E6A64212F}"/>
              </a:ext>
            </a:extLst>
          </p:cNvPr>
          <p:cNvGrpSpPr/>
          <p:nvPr/>
        </p:nvGrpSpPr>
        <p:grpSpPr>
          <a:xfrm rot="5400000">
            <a:off x="1780869" y="3398968"/>
            <a:ext cx="272295" cy="515143"/>
            <a:chOff x="1351373" y="246680"/>
            <a:chExt cx="272295" cy="515143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2EED3F78-3CBD-9EE2-E3F9-07348ED50A75}"/>
                </a:ext>
              </a:extLst>
            </p:cNvPr>
            <p:cNvSpPr/>
            <p:nvPr/>
          </p:nvSpPr>
          <p:spPr>
            <a:xfrm>
              <a:off x="1351373" y="360009"/>
              <a:ext cx="272295" cy="40181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BCD300A-8427-891C-34FB-CCA9A617E9C1}"/>
                </a:ext>
              </a:extLst>
            </p:cNvPr>
            <p:cNvSpPr/>
            <p:nvPr/>
          </p:nvSpPr>
          <p:spPr>
            <a:xfrm>
              <a:off x="1447776" y="246680"/>
              <a:ext cx="83713" cy="88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42027D-77D2-1BE6-BA20-B3C60FD92304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1387415" y="3656541"/>
            <a:ext cx="2720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4795A3-5258-C983-BC65-997C3622762C}"/>
              </a:ext>
            </a:extLst>
          </p:cNvPr>
          <p:cNvCxnSpPr/>
          <p:nvPr/>
        </p:nvCxnSpPr>
        <p:spPr>
          <a:xfrm flipH="1" flipV="1">
            <a:off x="2168389" y="3650384"/>
            <a:ext cx="571181" cy="104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900381-7C15-249D-26E9-2A7DFC508DA2}"/>
              </a:ext>
            </a:extLst>
          </p:cNvPr>
          <p:cNvGrpSpPr/>
          <p:nvPr/>
        </p:nvGrpSpPr>
        <p:grpSpPr>
          <a:xfrm rot="5400000">
            <a:off x="7041470" y="3397382"/>
            <a:ext cx="272295" cy="515143"/>
            <a:chOff x="1351373" y="246680"/>
            <a:chExt cx="272295" cy="515143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190654F-55B7-19AB-68A5-A8618777F4B8}"/>
                </a:ext>
              </a:extLst>
            </p:cNvPr>
            <p:cNvSpPr/>
            <p:nvPr/>
          </p:nvSpPr>
          <p:spPr>
            <a:xfrm>
              <a:off x="1351373" y="360009"/>
              <a:ext cx="272295" cy="40181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51395F4-355E-AC57-B225-28C385F71BC3}"/>
                </a:ext>
              </a:extLst>
            </p:cNvPr>
            <p:cNvSpPr/>
            <p:nvPr/>
          </p:nvSpPr>
          <p:spPr>
            <a:xfrm>
              <a:off x="1447776" y="246680"/>
              <a:ext cx="83713" cy="88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2BAC33-DFFF-2CE7-A34A-2A3875F6F452}"/>
              </a:ext>
            </a:extLst>
          </p:cNvPr>
          <p:cNvCxnSpPr>
            <a:cxnSpLocks/>
            <a:stCxn id="59" idx="3"/>
          </p:cNvCxnSpPr>
          <p:nvPr/>
        </p:nvCxnSpPr>
        <p:spPr>
          <a:xfrm flipH="1" flipV="1">
            <a:off x="6648455" y="3654034"/>
            <a:ext cx="271592" cy="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B4909C2-EDA5-2DBC-5CDE-407E0E6393CE}"/>
              </a:ext>
            </a:extLst>
          </p:cNvPr>
          <p:cNvCxnSpPr/>
          <p:nvPr/>
        </p:nvCxnSpPr>
        <p:spPr>
          <a:xfrm flipH="1" flipV="1">
            <a:off x="7428990" y="3648798"/>
            <a:ext cx="571181" cy="104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D850F2C-85ED-3788-5E28-5F8D96C07819}"/>
              </a:ext>
            </a:extLst>
          </p:cNvPr>
          <p:cNvSpPr txBox="1"/>
          <p:nvPr/>
        </p:nvSpPr>
        <p:spPr>
          <a:xfrm>
            <a:off x="11007029" y="313081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434DD0-3C5F-C962-DC0F-98AAE1CD6CC6}"/>
              </a:ext>
            </a:extLst>
          </p:cNvPr>
          <p:cNvSpPr txBox="1"/>
          <p:nvPr/>
        </p:nvSpPr>
        <p:spPr>
          <a:xfrm>
            <a:off x="5827577" y="3082483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S0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5F4190C-D6C2-8AA8-12E6-79EEF7753617}"/>
              </a:ext>
            </a:extLst>
          </p:cNvPr>
          <p:cNvSpPr/>
          <p:nvPr/>
        </p:nvSpPr>
        <p:spPr>
          <a:xfrm rot="17887801">
            <a:off x="443824" y="4947781"/>
            <a:ext cx="1513037" cy="1961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07E383DD-5129-66CD-B536-F386BC61E45B}"/>
              </a:ext>
            </a:extLst>
          </p:cNvPr>
          <p:cNvSpPr/>
          <p:nvPr/>
        </p:nvSpPr>
        <p:spPr>
          <a:xfrm rot="3091059">
            <a:off x="366776" y="2712359"/>
            <a:ext cx="1513037" cy="1961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7EEDC575-FC61-5702-5591-7D3495B5F4E9}"/>
              </a:ext>
            </a:extLst>
          </p:cNvPr>
          <p:cNvSpPr/>
          <p:nvPr/>
        </p:nvSpPr>
        <p:spPr>
          <a:xfrm rot="3091059">
            <a:off x="5656941" y="2694897"/>
            <a:ext cx="1513037" cy="1961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2348-86D5-653A-EB00-ADE49F19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00666B-CA2A-F712-20EA-8F84D3433AB4}"/>
              </a:ext>
            </a:extLst>
          </p:cNvPr>
          <p:cNvSpPr txBox="1"/>
          <p:nvPr/>
        </p:nvSpPr>
        <p:spPr>
          <a:xfrm>
            <a:off x="3376610" y="3311"/>
            <a:ext cx="6280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6: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4 Bit Subtractor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C2C5-D170-3F95-58E1-211FB0C8A76B}"/>
              </a:ext>
            </a:extLst>
          </p:cNvPr>
          <p:cNvSpPr txBox="1"/>
          <p:nvPr/>
        </p:nvSpPr>
        <p:spPr>
          <a:xfrm>
            <a:off x="657720" y="854615"/>
            <a:ext cx="6952544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ใช้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Tinker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CAD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จำลองการทำงาน เพื่อความสะดวก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D5C6DFB-C3F6-B155-A6FB-F07F7CE3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11" y="4388835"/>
            <a:ext cx="6346486" cy="237764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34B8176-F1F7-9E45-20E4-6CAA8E4F13D7}"/>
              </a:ext>
            </a:extLst>
          </p:cNvPr>
          <p:cNvGrpSpPr/>
          <p:nvPr/>
        </p:nvGrpSpPr>
        <p:grpSpPr>
          <a:xfrm>
            <a:off x="912371" y="1468823"/>
            <a:ext cx="10621909" cy="2761254"/>
            <a:chOff x="745729" y="1781583"/>
            <a:chExt cx="10621909" cy="276125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AE3E03-523F-F689-1058-146ED9A4014F}"/>
                </a:ext>
              </a:extLst>
            </p:cNvPr>
            <p:cNvGrpSpPr/>
            <p:nvPr/>
          </p:nvGrpSpPr>
          <p:grpSpPr>
            <a:xfrm>
              <a:off x="745729" y="1781583"/>
              <a:ext cx="10621909" cy="2761254"/>
              <a:chOff x="237779" y="2649031"/>
              <a:chExt cx="10621909" cy="2761254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E85D91F-AEFE-9554-0696-3CB741911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2312" y="2649031"/>
                <a:ext cx="4343125" cy="276125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392BB5B-DB0C-6DAD-0A5C-E85D090F7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6563" y="2649031"/>
                <a:ext cx="4343125" cy="2761254"/>
              </a:xfrm>
              <a:prstGeom prst="rect">
                <a:avLst/>
              </a:prstGeom>
            </p:spPr>
          </p:pic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3EA17A3-D268-1E8A-302E-B030E5F2E70E}"/>
                  </a:ext>
                </a:extLst>
              </p:cNvPr>
              <p:cNvCxnSpPr/>
              <p:nvPr/>
            </p:nvCxnSpPr>
            <p:spPr>
              <a:xfrm>
                <a:off x="5136543" y="4564049"/>
                <a:ext cx="116884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BCA37D5-E3CA-7BF8-266A-F897D74B624C}"/>
                  </a:ext>
                </a:extLst>
              </p:cNvPr>
              <p:cNvCxnSpPr/>
              <p:nvPr/>
            </p:nvCxnSpPr>
            <p:spPr>
              <a:xfrm flipV="1">
                <a:off x="6305384" y="3609892"/>
                <a:ext cx="0" cy="95415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7350A5A-6E77-DCA7-EBD2-D27CE96D8E98}"/>
                  </a:ext>
                </a:extLst>
              </p:cNvPr>
              <p:cNvCxnSpPr/>
              <p:nvPr/>
            </p:nvCxnSpPr>
            <p:spPr>
              <a:xfrm>
                <a:off x="6305384" y="3609892"/>
                <a:ext cx="580446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82AF181-3ECE-670E-5D8F-C5055F862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070" y="3619169"/>
                <a:ext cx="56321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DD15C10-9295-F661-76E2-81D8B97A876D}"/>
                  </a:ext>
                </a:extLst>
              </p:cNvPr>
              <p:cNvSpPr txBox="1"/>
              <p:nvPr/>
            </p:nvSpPr>
            <p:spPr>
              <a:xfrm>
                <a:off x="598725" y="3429000"/>
                <a:ext cx="628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"1"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924878-D68D-F239-A65A-B95CB6D55C3C}"/>
                  </a:ext>
                </a:extLst>
              </p:cNvPr>
              <p:cNvSpPr txBox="1"/>
              <p:nvPr/>
            </p:nvSpPr>
            <p:spPr>
              <a:xfrm>
                <a:off x="1052921" y="2716077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01376D-8A1F-DFE2-9226-1A1F7573F42D}"/>
                  </a:ext>
                </a:extLst>
              </p:cNvPr>
              <p:cNvSpPr txBox="1"/>
              <p:nvPr/>
            </p:nvSpPr>
            <p:spPr>
              <a:xfrm>
                <a:off x="6273237" y="2724888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0B29179-E03E-B96B-0BC6-F297BCAD015E}"/>
                  </a:ext>
                </a:extLst>
              </p:cNvPr>
              <p:cNvSpPr txBox="1"/>
              <p:nvPr/>
            </p:nvSpPr>
            <p:spPr>
              <a:xfrm>
                <a:off x="237779" y="3057304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B0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042DB66-6018-CF97-3266-F1387DBEB5AE}"/>
                  </a:ext>
                </a:extLst>
              </p:cNvPr>
              <p:cNvSpPr txBox="1"/>
              <p:nvPr/>
            </p:nvSpPr>
            <p:spPr>
              <a:xfrm>
                <a:off x="5540133" y="3038333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B1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4B01E2-67C6-23B2-394E-1261A48B052F}"/>
                </a:ext>
              </a:extLst>
            </p:cNvPr>
            <p:cNvSpPr txBox="1"/>
            <p:nvPr/>
          </p:nvSpPr>
          <p:spPr>
            <a:xfrm>
              <a:off x="2839320" y="194748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86E6D8-FFEC-C40D-C633-BC94ADCBD5CC}"/>
                </a:ext>
              </a:extLst>
            </p:cNvPr>
            <p:cNvSpPr txBox="1"/>
            <p:nvPr/>
          </p:nvSpPr>
          <p:spPr>
            <a:xfrm>
              <a:off x="2840066" y="229061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1ED6E5-53F2-E91F-8436-9EB63C8974A7}"/>
                </a:ext>
              </a:extLst>
            </p:cNvPr>
            <p:cNvSpPr txBox="1"/>
            <p:nvPr/>
          </p:nvSpPr>
          <p:spPr>
            <a:xfrm>
              <a:off x="3143253" y="211905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6B2A47-ACC8-EC0E-7370-CCE713616871}"/>
                </a:ext>
              </a:extLst>
            </p:cNvPr>
            <p:cNvSpPr txBox="1"/>
            <p:nvPr/>
          </p:nvSpPr>
          <p:spPr>
            <a:xfrm>
              <a:off x="3984582" y="210968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A75C7C-3B6B-0EA7-D264-8D38B6CEE65E}"/>
                </a:ext>
              </a:extLst>
            </p:cNvPr>
            <p:cNvSpPr txBox="1"/>
            <p:nvPr/>
          </p:nvSpPr>
          <p:spPr>
            <a:xfrm>
              <a:off x="3981876" y="239931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3321CB-0CCB-0109-BE45-B61DE0CDFD09}"/>
                </a:ext>
              </a:extLst>
            </p:cNvPr>
            <p:cNvSpPr txBox="1"/>
            <p:nvPr/>
          </p:nvSpPr>
          <p:spPr>
            <a:xfrm>
              <a:off x="4291963" y="2241323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BF2D14-A95D-B32D-B89D-68EF6D371213}"/>
                </a:ext>
              </a:extLst>
            </p:cNvPr>
            <p:cNvSpPr txBox="1"/>
            <p:nvPr/>
          </p:nvSpPr>
          <p:spPr>
            <a:xfrm>
              <a:off x="3683205" y="307054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385543-F20E-CB2B-D2C1-3A1A70DEB6D5}"/>
                </a:ext>
              </a:extLst>
            </p:cNvPr>
            <p:cNvSpPr txBox="1"/>
            <p:nvPr/>
          </p:nvSpPr>
          <p:spPr>
            <a:xfrm>
              <a:off x="3689017" y="335194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03140A-061A-1EA2-A17B-604A2ADC8CF5}"/>
                </a:ext>
              </a:extLst>
            </p:cNvPr>
            <p:cNvSpPr txBox="1"/>
            <p:nvPr/>
          </p:nvSpPr>
          <p:spPr>
            <a:xfrm>
              <a:off x="4127653" y="3202184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342997-0525-96D9-A571-8B612D816BFB}"/>
                </a:ext>
              </a:extLst>
            </p:cNvPr>
            <p:cNvSpPr txBox="1"/>
            <p:nvPr/>
          </p:nvSpPr>
          <p:spPr>
            <a:xfrm>
              <a:off x="4836591" y="33737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848D9A-B62D-2AC5-3374-1EB306CEAA20}"/>
                </a:ext>
              </a:extLst>
            </p:cNvPr>
            <p:cNvSpPr txBox="1"/>
            <p:nvPr/>
          </p:nvSpPr>
          <p:spPr>
            <a:xfrm>
              <a:off x="4865626" y="372435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884327-9B44-B311-0159-C29947A2276E}"/>
                </a:ext>
              </a:extLst>
            </p:cNvPr>
            <p:cNvSpPr txBox="1"/>
            <p:nvPr/>
          </p:nvSpPr>
          <p:spPr>
            <a:xfrm>
              <a:off x="5181370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690654-8E23-5042-134D-32ACD947697C}"/>
                </a:ext>
              </a:extLst>
            </p:cNvPr>
            <p:cNvSpPr txBox="1"/>
            <p:nvPr/>
          </p:nvSpPr>
          <p:spPr>
            <a:xfrm>
              <a:off x="10068984" y="3381225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3B9F-67BA-FE42-1155-482A89506E61}"/>
                </a:ext>
              </a:extLst>
            </p:cNvPr>
            <p:cNvSpPr txBox="1"/>
            <p:nvPr/>
          </p:nvSpPr>
          <p:spPr>
            <a:xfrm>
              <a:off x="10068983" y="371996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7661E9-03CB-E031-526C-848BBAD0A2D9}"/>
                </a:ext>
              </a:extLst>
            </p:cNvPr>
            <p:cNvSpPr txBox="1"/>
            <p:nvPr/>
          </p:nvSpPr>
          <p:spPr>
            <a:xfrm>
              <a:off x="10351738" y="3565362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6BA2D72-9A33-709D-0C1A-1E12CD84163B}"/>
                </a:ext>
              </a:extLst>
            </p:cNvPr>
            <p:cNvSpPr txBox="1"/>
            <p:nvPr/>
          </p:nvSpPr>
          <p:spPr>
            <a:xfrm>
              <a:off x="3712174" y="3806690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4E9B41-EB2A-FE11-6808-7CA68ACF02F2}"/>
                </a:ext>
              </a:extLst>
            </p:cNvPr>
            <p:cNvSpPr txBox="1"/>
            <p:nvPr/>
          </p:nvSpPr>
          <p:spPr>
            <a:xfrm>
              <a:off x="3712174" y="4004349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C3D359-9A02-0C2A-87CA-824DE9094190}"/>
                </a:ext>
              </a:extLst>
            </p:cNvPr>
            <p:cNvSpPr txBox="1"/>
            <p:nvPr/>
          </p:nvSpPr>
          <p:spPr>
            <a:xfrm>
              <a:off x="4119809" y="3928976"/>
              <a:ext cx="328619" cy="343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BC1BA3-83F4-CD7B-DCD2-B9EE77AE6B29}"/>
                </a:ext>
              </a:extLst>
            </p:cNvPr>
            <p:cNvSpPr txBox="1"/>
            <p:nvPr/>
          </p:nvSpPr>
          <p:spPr>
            <a:xfrm>
              <a:off x="8878169" y="379047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8361412-8813-AA66-3124-2835BA7A7EF6}"/>
                </a:ext>
              </a:extLst>
            </p:cNvPr>
            <p:cNvSpPr txBox="1"/>
            <p:nvPr/>
          </p:nvSpPr>
          <p:spPr>
            <a:xfrm>
              <a:off x="8878169" y="40218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D9DBF0-D1E6-E11F-38EF-93D6770A6304}"/>
                </a:ext>
              </a:extLst>
            </p:cNvPr>
            <p:cNvSpPr txBox="1"/>
            <p:nvPr/>
          </p:nvSpPr>
          <p:spPr>
            <a:xfrm>
              <a:off x="9240945" y="3923454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10DA51-2533-2D32-2522-C8B62750689F}"/>
                </a:ext>
              </a:extLst>
            </p:cNvPr>
            <p:cNvSpPr txBox="1"/>
            <p:nvPr/>
          </p:nvSpPr>
          <p:spPr>
            <a:xfrm>
              <a:off x="7996904" y="194748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177B68-1EB2-8174-B402-58067B620962}"/>
                </a:ext>
              </a:extLst>
            </p:cNvPr>
            <p:cNvSpPr txBox="1"/>
            <p:nvPr/>
          </p:nvSpPr>
          <p:spPr>
            <a:xfrm>
              <a:off x="8014402" y="229061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328F6C-D464-47E9-476C-3A7582C61FC7}"/>
                </a:ext>
              </a:extLst>
            </p:cNvPr>
            <p:cNvSpPr txBox="1"/>
            <p:nvPr/>
          </p:nvSpPr>
          <p:spPr>
            <a:xfrm>
              <a:off x="8266192" y="2129925"/>
              <a:ext cx="346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F5904B-08DF-BC67-3DA7-E578F6B1AD55}"/>
                </a:ext>
              </a:extLst>
            </p:cNvPr>
            <p:cNvSpPr txBox="1"/>
            <p:nvPr/>
          </p:nvSpPr>
          <p:spPr>
            <a:xfrm>
              <a:off x="9145203" y="210782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E58DB6D-E574-B7C5-BBE3-27623A98DE84}"/>
                </a:ext>
              </a:extLst>
            </p:cNvPr>
            <p:cNvSpPr txBox="1"/>
            <p:nvPr/>
          </p:nvSpPr>
          <p:spPr>
            <a:xfrm>
              <a:off x="9174532" y="24171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F0964E-6B0A-D604-E21B-202107490251}"/>
                </a:ext>
              </a:extLst>
            </p:cNvPr>
            <p:cNvSpPr txBox="1"/>
            <p:nvPr/>
          </p:nvSpPr>
          <p:spPr>
            <a:xfrm>
              <a:off x="9473487" y="224216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77A8D2-ADF5-1BB7-79A6-D6BFC67341E4}"/>
                </a:ext>
              </a:extLst>
            </p:cNvPr>
            <p:cNvSpPr txBox="1"/>
            <p:nvPr/>
          </p:nvSpPr>
          <p:spPr>
            <a:xfrm>
              <a:off x="8878169" y="308516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FE70C8-773A-FBEA-7E8A-1F1CEC768014}"/>
                </a:ext>
              </a:extLst>
            </p:cNvPr>
            <p:cNvSpPr txBox="1"/>
            <p:nvPr/>
          </p:nvSpPr>
          <p:spPr>
            <a:xfrm>
              <a:off x="8905418" y="33568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9AB5819-B9B7-C9BB-C593-99CAD9840E01}"/>
                </a:ext>
              </a:extLst>
            </p:cNvPr>
            <p:cNvSpPr txBox="1"/>
            <p:nvPr/>
          </p:nvSpPr>
          <p:spPr>
            <a:xfrm>
              <a:off x="9307038" y="320381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A40E0D-893F-2AD0-DDCC-85C0C3210E46}"/>
              </a:ext>
            </a:extLst>
          </p:cNvPr>
          <p:cNvGrpSpPr/>
          <p:nvPr/>
        </p:nvGrpSpPr>
        <p:grpSpPr>
          <a:xfrm rot="5400000">
            <a:off x="1702813" y="1847064"/>
            <a:ext cx="272295" cy="515143"/>
            <a:chOff x="1351373" y="246680"/>
            <a:chExt cx="272295" cy="515143"/>
          </a:xfrm>
        </p:grpSpPr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1B0ABDB8-5CD8-D508-DD03-EAD31FCCD55B}"/>
                </a:ext>
              </a:extLst>
            </p:cNvPr>
            <p:cNvSpPr/>
            <p:nvPr/>
          </p:nvSpPr>
          <p:spPr>
            <a:xfrm>
              <a:off x="1351373" y="360009"/>
              <a:ext cx="272295" cy="40181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8587466-101B-9653-4B0C-1F47AAF7BAD5}"/>
                </a:ext>
              </a:extLst>
            </p:cNvPr>
            <p:cNvSpPr/>
            <p:nvPr/>
          </p:nvSpPr>
          <p:spPr>
            <a:xfrm>
              <a:off x="1447776" y="246680"/>
              <a:ext cx="83713" cy="88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72C8428-A015-C6C3-B36E-705167FF31C4}"/>
              </a:ext>
            </a:extLst>
          </p:cNvPr>
          <p:cNvCxnSpPr>
            <a:cxnSpLocks/>
            <a:stCxn id="92" idx="3"/>
          </p:cNvCxnSpPr>
          <p:nvPr/>
        </p:nvCxnSpPr>
        <p:spPr>
          <a:xfrm flipH="1">
            <a:off x="1309359" y="2104637"/>
            <a:ext cx="2720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3E400BB-EFF9-34CD-758B-63FB2B6463EB}"/>
              </a:ext>
            </a:extLst>
          </p:cNvPr>
          <p:cNvCxnSpPr/>
          <p:nvPr/>
        </p:nvCxnSpPr>
        <p:spPr>
          <a:xfrm flipH="1" flipV="1">
            <a:off x="2090333" y="2098480"/>
            <a:ext cx="571181" cy="104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99CBF3-6D2E-7EF2-7BE6-45B857A7F923}"/>
              </a:ext>
            </a:extLst>
          </p:cNvPr>
          <p:cNvGrpSpPr/>
          <p:nvPr/>
        </p:nvGrpSpPr>
        <p:grpSpPr>
          <a:xfrm rot="5400000">
            <a:off x="6963414" y="1845478"/>
            <a:ext cx="272295" cy="515143"/>
            <a:chOff x="1351373" y="246680"/>
            <a:chExt cx="272295" cy="515143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2BF46400-5CBF-376A-80CA-D4F0D489537A}"/>
                </a:ext>
              </a:extLst>
            </p:cNvPr>
            <p:cNvSpPr/>
            <p:nvPr/>
          </p:nvSpPr>
          <p:spPr>
            <a:xfrm>
              <a:off x="1351373" y="360009"/>
              <a:ext cx="272295" cy="40181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88DEA45-C34E-C74D-B9EE-8CF15D06DA21}"/>
                </a:ext>
              </a:extLst>
            </p:cNvPr>
            <p:cNvSpPr/>
            <p:nvPr/>
          </p:nvSpPr>
          <p:spPr>
            <a:xfrm>
              <a:off x="1447776" y="246680"/>
              <a:ext cx="83713" cy="88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2D9032E-4773-7F9C-9BE7-CC25E4C3EFE5}"/>
              </a:ext>
            </a:extLst>
          </p:cNvPr>
          <p:cNvCxnSpPr>
            <a:cxnSpLocks/>
            <a:stCxn id="97" idx="3"/>
          </p:cNvCxnSpPr>
          <p:nvPr/>
        </p:nvCxnSpPr>
        <p:spPr>
          <a:xfrm flipH="1" flipV="1">
            <a:off x="6570399" y="2102130"/>
            <a:ext cx="271592" cy="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5247A60-B692-19A6-A7BC-A570C5814B91}"/>
              </a:ext>
            </a:extLst>
          </p:cNvPr>
          <p:cNvCxnSpPr/>
          <p:nvPr/>
        </p:nvCxnSpPr>
        <p:spPr>
          <a:xfrm flipH="1" flipV="1">
            <a:off x="7350934" y="2096894"/>
            <a:ext cx="571181" cy="104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6594237-712A-325A-1838-6BF2CAC65058}"/>
              </a:ext>
            </a:extLst>
          </p:cNvPr>
          <p:cNvSpPr txBox="1"/>
          <p:nvPr/>
        </p:nvSpPr>
        <p:spPr>
          <a:xfrm>
            <a:off x="10928973" y="157891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D19CCB-3A05-BC07-FC64-808130B0D045}"/>
              </a:ext>
            </a:extLst>
          </p:cNvPr>
          <p:cNvSpPr txBox="1"/>
          <p:nvPr/>
        </p:nvSpPr>
        <p:spPr>
          <a:xfrm>
            <a:off x="5749521" y="153057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S0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CEC6F-1056-FCD2-DBB4-FD815DAAFCA8}"/>
              </a:ext>
            </a:extLst>
          </p:cNvPr>
          <p:cNvCxnSpPr/>
          <p:nvPr/>
        </p:nvCxnSpPr>
        <p:spPr>
          <a:xfrm>
            <a:off x="3445099" y="4514045"/>
            <a:ext cx="1934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F1BD9E-6F6F-E5E3-7B18-68E25CF0DC17}"/>
              </a:ext>
            </a:extLst>
          </p:cNvPr>
          <p:cNvCxnSpPr/>
          <p:nvPr/>
        </p:nvCxnSpPr>
        <p:spPr>
          <a:xfrm>
            <a:off x="4904495" y="4511898"/>
            <a:ext cx="1934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C1D526-CFA5-DED7-8633-709A50CD540E}"/>
              </a:ext>
            </a:extLst>
          </p:cNvPr>
          <p:cNvCxnSpPr/>
          <p:nvPr/>
        </p:nvCxnSpPr>
        <p:spPr>
          <a:xfrm>
            <a:off x="6350029" y="4511898"/>
            <a:ext cx="1934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2E83333-7E19-370B-9753-FDCE9613474F}"/>
              </a:ext>
            </a:extLst>
          </p:cNvPr>
          <p:cNvCxnSpPr/>
          <p:nvPr/>
        </p:nvCxnSpPr>
        <p:spPr>
          <a:xfrm>
            <a:off x="7728700" y="4511898"/>
            <a:ext cx="1934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E9F4025-2328-1BCA-1A45-8D5C553A3E1E}"/>
              </a:ext>
            </a:extLst>
          </p:cNvPr>
          <p:cNvSpPr/>
          <p:nvPr/>
        </p:nvSpPr>
        <p:spPr>
          <a:xfrm>
            <a:off x="2210337" y="5492839"/>
            <a:ext cx="451177" cy="57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94BC24-5046-B7C5-7C41-CCCC4C05AC8E}"/>
              </a:ext>
            </a:extLst>
          </p:cNvPr>
          <p:cNvCxnSpPr/>
          <p:nvPr/>
        </p:nvCxnSpPr>
        <p:spPr>
          <a:xfrm flipH="1">
            <a:off x="2135406" y="5576553"/>
            <a:ext cx="5711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F4FB4BF-5B8F-BB42-EDAF-5A038BC4A780}"/>
              </a:ext>
            </a:extLst>
          </p:cNvPr>
          <p:cNvCxnSpPr/>
          <p:nvPr/>
        </p:nvCxnSpPr>
        <p:spPr>
          <a:xfrm flipV="1">
            <a:off x="2135406" y="5215944"/>
            <a:ext cx="0" cy="3606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034BA3B-FC1A-F410-7C2C-B653C1E37EAC}"/>
              </a:ext>
            </a:extLst>
          </p:cNvPr>
          <p:cNvSpPr txBox="1"/>
          <p:nvPr/>
        </p:nvSpPr>
        <p:spPr>
          <a:xfrm>
            <a:off x="1831127" y="4813157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+5V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53AD03A-D0C1-EB28-6D93-AC06293D379F}"/>
              </a:ext>
            </a:extLst>
          </p:cNvPr>
          <p:cNvSpPr txBox="1"/>
          <p:nvPr/>
        </p:nvSpPr>
        <p:spPr>
          <a:xfrm>
            <a:off x="2435925" y="5521004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"1"</a:t>
            </a:r>
          </a:p>
        </p:txBody>
      </p:sp>
    </p:spTree>
    <p:extLst>
      <p:ext uri="{BB962C8B-B14F-4D97-AF65-F5344CB8AC3E}">
        <p14:creationId xmlns:p14="http://schemas.microsoft.com/office/powerpoint/2010/main" val="87802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2348-86D5-653A-EB00-ADE49F19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00666B-CA2A-F712-20EA-8F84D3433AB4}"/>
              </a:ext>
            </a:extLst>
          </p:cNvPr>
          <p:cNvSpPr txBox="1"/>
          <p:nvPr/>
        </p:nvSpPr>
        <p:spPr>
          <a:xfrm>
            <a:off x="3568087" y="0"/>
            <a:ext cx="2882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หน่วยความจำ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C2C5-D170-3F95-58E1-211FB0C8A76B}"/>
              </a:ext>
            </a:extLst>
          </p:cNvPr>
          <p:cNvSpPr txBox="1"/>
          <p:nvPr/>
        </p:nvSpPr>
        <p:spPr>
          <a:xfrm>
            <a:off x="657720" y="854615"/>
            <a:ext cx="10394192" cy="1629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หน่วยความจำ ทำหน้าที่คงค่าข้อมูลที่กำหนด จนกว่าจะมีการเปลี่ยนค่าข้อมูลใหม่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การกำหนดข้อมูลในหน่วยความจำให้เป็น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“</a:t>
            </a:r>
            <a:r>
              <a:rPr lang="th-TH" sz="3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”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เรียกว่า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SET</a:t>
            </a:r>
          </a:p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การกำหนดข้อมูลในหน่วยความจำให้เป็น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“</a:t>
            </a:r>
            <a:r>
              <a:rPr lang="th-TH" sz="3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0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”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เรียกว่า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RESET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78BFF-12A1-A9D4-0933-2FF5DD3C587D}"/>
              </a:ext>
            </a:extLst>
          </p:cNvPr>
          <p:cNvGrpSpPr/>
          <p:nvPr/>
        </p:nvGrpSpPr>
        <p:grpSpPr>
          <a:xfrm>
            <a:off x="3114430" y="2706076"/>
            <a:ext cx="6021754" cy="1445847"/>
            <a:chOff x="2813537" y="3204307"/>
            <a:chExt cx="6021754" cy="144584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D19CCB-3A05-BC07-FC64-808130B0D045}"/>
                </a:ext>
              </a:extLst>
            </p:cNvPr>
            <p:cNvSpPr txBox="1"/>
            <p:nvPr/>
          </p:nvSpPr>
          <p:spPr>
            <a:xfrm>
              <a:off x="2813537" y="3709117"/>
              <a:ext cx="6679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SET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6D0390-3410-6388-F76D-AFBA606850B8}"/>
                </a:ext>
              </a:extLst>
            </p:cNvPr>
            <p:cNvSpPr txBox="1"/>
            <p:nvPr/>
          </p:nvSpPr>
          <p:spPr>
            <a:xfrm>
              <a:off x="7295662" y="3707164"/>
              <a:ext cx="1539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Data = “1”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0B75CF-B246-05C6-E215-4FE7DCCCF586}"/>
                </a:ext>
              </a:extLst>
            </p:cNvPr>
            <p:cNvSpPr/>
            <p:nvPr/>
          </p:nvSpPr>
          <p:spPr>
            <a:xfrm>
              <a:off x="4407877" y="3204307"/>
              <a:ext cx="1922585" cy="1445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“1”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18932E-7CB0-4177-B8C8-7BB4D3779670}"/>
                </a:ext>
              </a:extLst>
            </p:cNvPr>
            <p:cNvCxnSpPr/>
            <p:nvPr/>
          </p:nvCxnSpPr>
          <p:spPr>
            <a:xfrm>
              <a:off x="3353164" y="3966819"/>
              <a:ext cx="992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8F9807-5386-5B40-3631-DF7CF8F382DC}"/>
                </a:ext>
              </a:extLst>
            </p:cNvPr>
            <p:cNvCxnSpPr/>
            <p:nvPr/>
          </p:nvCxnSpPr>
          <p:spPr>
            <a:xfrm>
              <a:off x="6330462" y="3968774"/>
              <a:ext cx="992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3144A-4BEB-B09C-EEA9-E66EBE9B1B4E}"/>
              </a:ext>
            </a:extLst>
          </p:cNvPr>
          <p:cNvGrpSpPr/>
          <p:nvPr/>
        </p:nvGrpSpPr>
        <p:grpSpPr>
          <a:xfrm>
            <a:off x="2842702" y="4727916"/>
            <a:ext cx="6383360" cy="1445847"/>
            <a:chOff x="2541809" y="3204307"/>
            <a:chExt cx="6383360" cy="14458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4B2840-F936-76DE-4694-68C7BBEEC499}"/>
                </a:ext>
              </a:extLst>
            </p:cNvPr>
            <p:cNvSpPr txBox="1"/>
            <p:nvPr/>
          </p:nvSpPr>
          <p:spPr>
            <a:xfrm>
              <a:off x="2541809" y="3747681"/>
              <a:ext cx="8792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RESET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665BF9-0FD9-1C88-D558-3680F32455BD}"/>
                </a:ext>
              </a:extLst>
            </p:cNvPr>
            <p:cNvSpPr txBox="1"/>
            <p:nvPr/>
          </p:nvSpPr>
          <p:spPr>
            <a:xfrm>
              <a:off x="7295663" y="3707164"/>
              <a:ext cx="162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Data = “0”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D5B7B6-2515-BF4F-2DE8-D0BE7D34C926}"/>
                </a:ext>
              </a:extLst>
            </p:cNvPr>
            <p:cNvSpPr/>
            <p:nvPr/>
          </p:nvSpPr>
          <p:spPr>
            <a:xfrm>
              <a:off x="4407877" y="3204307"/>
              <a:ext cx="1922585" cy="1445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“0”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ED48B-C6DB-3CAD-B964-DFC9933F6F27}"/>
                </a:ext>
              </a:extLst>
            </p:cNvPr>
            <p:cNvCxnSpPr/>
            <p:nvPr/>
          </p:nvCxnSpPr>
          <p:spPr>
            <a:xfrm>
              <a:off x="3353164" y="4009291"/>
              <a:ext cx="992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0B82CF-DD7D-3783-2840-6F706C6651EA}"/>
                </a:ext>
              </a:extLst>
            </p:cNvPr>
            <p:cNvCxnSpPr/>
            <p:nvPr/>
          </p:nvCxnSpPr>
          <p:spPr>
            <a:xfrm>
              <a:off x="6330462" y="3968774"/>
              <a:ext cx="992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5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2348-86D5-653A-EB00-ADE49F19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00666B-CA2A-F712-20EA-8F84D3433AB4}"/>
              </a:ext>
            </a:extLst>
          </p:cNvPr>
          <p:cNvSpPr txBox="1"/>
          <p:nvPr/>
        </p:nvSpPr>
        <p:spPr>
          <a:xfrm>
            <a:off x="3376610" y="3311"/>
            <a:ext cx="668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Lab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วงจรหน่วยความจำ 1 บิต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CC2C5-D170-3F95-58E1-211FB0C8A76B}"/>
              </a:ext>
            </a:extLst>
          </p:cNvPr>
          <p:cNvSpPr txBox="1"/>
          <p:nvPr/>
        </p:nvSpPr>
        <p:spPr>
          <a:xfrm>
            <a:off x="657720" y="854615"/>
            <a:ext cx="10394192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7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หน่วยความจำ ทำหน้าที่คงค่าข้อมูลที่กำหนด จนกว่าจะมีการเปลี่ยนค่าข้อมูลใหม่</a:t>
            </a:r>
            <a:endParaRPr lang="en-US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59F4CE-4925-0632-994B-4A9C77B85DC7}"/>
              </a:ext>
            </a:extLst>
          </p:cNvPr>
          <p:cNvGrpSpPr/>
          <p:nvPr/>
        </p:nvGrpSpPr>
        <p:grpSpPr>
          <a:xfrm>
            <a:off x="3051908" y="1397071"/>
            <a:ext cx="6783632" cy="2553667"/>
            <a:chOff x="1426308" y="1437570"/>
            <a:chExt cx="6783632" cy="255366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6594237-712A-325A-1838-6BF2CAC65058}"/>
                </a:ext>
              </a:extLst>
            </p:cNvPr>
            <p:cNvSpPr txBox="1"/>
            <p:nvPr/>
          </p:nvSpPr>
          <p:spPr>
            <a:xfrm>
              <a:off x="1426308" y="3249188"/>
              <a:ext cx="879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RESET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D19CCB-3A05-BC07-FC64-808130B0D045}"/>
                </a:ext>
              </a:extLst>
            </p:cNvPr>
            <p:cNvSpPr txBox="1"/>
            <p:nvPr/>
          </p:nvSpPr>
          <p:spPr>
            <a:xfrm>
              <a:off x="1688124" y="2343379"/>
              <a:ext cx="748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SET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DA34EA-A9AF-2E98-2D2B-428628A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758" y="1437570"/>
              <a:ext cx="5223118" cy="25536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6D0390-3410-6388-F76D-AFBA606850B8}"/>
                </a:ext>
              </a:extLst>
            </p:cNvPr>
            <p:cNvSpPr txBox="1"/>
            <p:nvPr/>
          </p:nvSpPr>
          <p:spPr>
            <a:xfrm>
              <a:off x="7330832" y="3027225"/>
              <a:ext cx="879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Data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21D5DD-CAA2-EE0B-878D-4AF750606470}"/>
              </a:ext>
            </a:extLst>
          </p:cNvPr>
          <p:cNvSpPr txBox="1"/>
          <p:nvPr/>
        </p:nvSpPr>
        <p:spPr>
          <a:xfrm>
            <a:off x="3427047" y="4219071"/>
            <a:ext cx="656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SET	RESET		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1	0		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1	</a:t>
            </a:r>
            <a:r>
              <a:rPr lang="th-TH" sz="2800" b="1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กำหนดข้อมูลเป็น 1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	0		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	</a:t>
            </a:r>
            <a:r>
              <a:rPr lang="th-TH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 (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Latch</a:t>
            </a:r>
            <a:r>
              <a:rPr lang="th-TH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0	1		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th-TH" sz="2800" b="1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	กำหนดข้อมูลเป็น 0</a:t>
            </a:r>
          </a:p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	0</a:t>
            </a:r>
            <a:r>
              <a:rPr lang="th-TH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0	จำ (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Latch)</a:t>
            </a: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DDC20E8F-2D71-6A62-43F9-7B29091C0DF7}"/>
              </a:ext>
            </a:extLst>
          </p:cNvPr>
          <p:cNvSpPr/>
          <p:nvPr/>
        </p:nvSpPr>
        <p:spPr>
          <a:xfrm>
            <a:off x="3012832" y="4806462"/>
            <a:ext cx="300892" cy="586153"/>
          </a:xfrm>
          <a:prstGeom prst="curved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3625519E-E8D1-23DF-CE92-9552E8F6B121}"/>
              </a:ext>
            </a:extLst>
          </p:cNvPr>
          <p:cNvSpPr/>
          <p:nvPr/>
        </p:nvSpPr>
        <p:spPr>
          <a:xfrm>
            <a:off x="2983523" y="5647181"/>
            <a:ext cx="300892" cy="586153"/>
          </a:xfrm>
          <a:prstGeom prst="curved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4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75BCD-D760-9CAD-FFE5-B7BB58224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2214C-FEBC-6959-2525-131C0966458B}"/>
              </a:ext>
            </a:extLst>
          </p:cNvPr>
          <p:cNvSpPr txBox="1"/>
          <p:nvPr/>
        </p:nvSpPr>
        <p:spPr>
          <a:xfrm>
            <a:off x="4131232" y="28536"/>
            <a:ext cx="27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98FB6-A555-2324-1F38-AE7995698506}"/>
              </a:ext>
            </a:extLst>
          </p:cNvPr>
          <p:cNvSpPr txBox="1"/>
          <p:nvPr/>
        </p:nvSpPr>
        <p:spPr>
          <a:xfrm>
            <a:off x="539849" y="1283330"/>
            <a:ext cx="10711587" cy="462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Base Number)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เป็นการเขียนแทนค่าของตัวเลขในรูปแบบที่ต่างกัน</a:t>
            </a:r>
          </a:p>
          <a:p>
            <a:pPr lvl="0">
              <a:lnSpc>
                <a:spcPct val="115000"/>
              </a:lnSpc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ตามฐาน 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base)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ดังนี้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:</a:t>
            </a:r>
            <a:endParaRPr lang="th-TH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แต่ละหลักจะมีได้ 2 ค่าได้แก่ 0, 1	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Binary number) 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แต่ละหลักจะมีได้ 3 ค่าได้แก่ 0, 1, 2	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8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แต่ละหลักจะมีได้ 8 ค่าได้แก่ 0, 1, 2, 3, 4, 5, 6, 7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	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Octal number)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10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แต่ละหลักจะมีได้ 10 ค่าได้แก่ 0, 1, 2, 3, 4, 5, 6, 7, 8, 9 	(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Decimal number)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เลขฐาน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16 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แต่ละหลักจะมีได้ 16 ค่าได้แก่ 0, 1, 2, 3, 4, 5, 6, 7, 8, 9,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A, B, C, D, E, F	</a:t>
            </a: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</a:t>
            </a:r>
            <a:endParaRPr lang="en-US" sz="32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lvl="0">
              <a:lnSpc>
                <a:spcPct val="115000"/>
              </a:lnSpc>
            </a:pPr>
            <a:r>
              <a:rPr lang="th-TH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(Hexadecimal number)</a:t>
            </a:r>
          </a:p>
        </p:txBody>
      </p:sp>
    </p:spTree>
    <p:extLst>
      <p:ext uri="{BB962C8B-B14F-4D97-AF65-F5344CB8AC3E}">
        <p14:creationId xmlns:p14="http://schemas.microsoft.com/office/powerpoint/2010/main" val="377206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B6E5-32F4-5ACC-FAEB-289A7810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B635A-A96C-7FE7-53B0-CA97D33E1F30}"/>
              </a:ext>
            </a:extLst>
          </p:cNvPr>
          <p:cNvSpPr txBox="1"/>
          <p:nvPr/>
        </p:nvSpPr>
        <p:spPr>
          <a:xfrm>
            <a:off x="4233241" y="0"/>
            <a:ext cx="3440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0ADF8-95DF-BDD6-A842-EAF004094BD8}"/>
              </a:ext>
            </a:extLst>
          </p:cNvPr>
          <p:cNvSpPr txBox="1"/>
          <p:nvPr/>
        </p:nvSpPr>
        <p:spPr>
          <a:xfrm>
            <a:off x="1943746" y="1144434"/>
            <a:ext cx="6949338" cy="1777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แต่ละหลักจะมีตัวเลขที่เป็นไปได้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10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ค่า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(0-9)</a:t>
            </a:r>
          </a:p>
          <a:p>
            <a:pPr lvl="0">
              <a:lnSpc>
                <a:spcPct val="115000"/>
              </a:lnSpc>
            </a:pPr>
            <a:endParaRPr lang="en-US" sz="4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86D4D-B466-03C1-CE73-93FEDD4AE88F}"/>
              </a:ext>
            </a:extLst>
          </p:cNvPr>
          <p:cNvSpPr txBox="1"/>
          <p:nvPr/>
        </p:nvSpPr>
        <p:spPr>
          <a:xfrm>
            <a:off x="2921892" y="2188408"/>
            <a:ext cx="37702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DA3BA-8C6F-A948-5EEC-03D41132FF6D}"/>
              </a:ext>
            </a:extLst>
          </p:cNvPr>
          <p:cNvSpPr txBox="1"/>
          <p:nvPr/>
        </p:nvSpPr>
        <p:spPr>
          <a:xfrm>
            <a:off x="3663854" y="2188408"/>
            <a:ext cx="5693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14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17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3DC5C-354D-BFCC-A1F2-E00B79DE8AAB}"/>
              </a:ext>
            </a:extLst>
          </p:cNvPr>
          <p:cNvSpPr txBox="1"/>
          <p:nvPr/>
        </p:nvSpPr>
        <p:spPr>
          <a:xfrm>
            <a:off x="4761050" y="2188407"/>
            <a:ext cx="5693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24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27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DF3F0-FCA9-6DC1-5806-CF871C0F9AE3}"/>
              </a:ext>
            </a:extLst>
          </p:cNvPr>
          <p:cNvSpPr txBox="1"/>
          <p:nvPr/>
        </p:nvSpPr>
        <p:spPr>
          <a:xfrm>
            <a:off x="6676057" y="2188407"/>
            <a:ext cx="5693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94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97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F6212-FCFC-70ED-97CB-39ACD41F2B60}"/>
              </a:ext>
            </a:extLst>
          </p:cNvPr>
          <p:cNvSpPr txBox="1"/>
          <p:nvPr/>
        </p:nvSpPr>
        <p:spPr>
          <a:xfrm>
            <a:off x="7779934" y="2188407"/>
            <a:ext cx="76174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102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104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107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109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A0211-58FB-936D-7430-C72B255F8C1F}"/>
              </a:ext>
            </a:extLst>
          </p:cNvPr>
          <p:cNvSpPr txBox="1"/>
          <p:nvPr/>
        </p:nvSpPr>
        <p:spPr>
          <a:xfrm>
            <a:off x="5539017" y="3832259"/>
            <a:ext cx="928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86943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CDB9-937A-D4C5-98AE-6DF775DD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1B2A6-D77F-EB2A-CBE2-D05F7D303B01}"/>
              </a:ext>
            </a:extLst>
          </p:cNvPr>
          <p:cNvSpPr txBox="1"/>
          <p:nvPr/>
        </p:nvSpPr>
        <p:spPr>
          <a:xfrm>
            <a:off x="4268392" y="1541"/>
            <a:ext cx="3440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10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AD41E-F344-DBFF-E228-EB293AF8EB9F}"/>
              </a:ext>
            </a:extLst>
          </p:cNvPr>
          <p:cNvSpPr txBox="1"/>
          <p:nvPr/>
        </p:nvSpPr>
        <p:spPr>
          <a:xfrm>
            <a:off x="1880377" y="1247819"/>
            <a:ext cx="8587607" cy="4498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641</a:t>
            </a:r>
            <a:r>
              <a:rPr lang="en-US" sz="4400" baseline="-250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= 600 + 40 + 1 = 6*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+ 4*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+ 1*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endParaRPr lang="th-TH" sz="4400" b="1" dirty="0"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= 6*(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+ 4*(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+ 1*(</a:t>
            </a:r>
            <a:r>
              <a:rPr lang="en-US" sz="4400" b="1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endParaRPr lang="en-US" sz="4400" baseline="30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4400" dirty="0"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35607</a:t>
            </a:r>
            <a:r>
              <a:rPr lang="en-US" sz="4400" baseline="-25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= 3*(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+5*(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+6*(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+0*(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+7*(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10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>
              <a:lnSpc>
                <a:spcPct val="115000"/>
              </a:lnSpc>
            </a:pPr>
            <a:endParaRPr lang="en-US" sz="4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AD6C38-B21E-C173-61FB-D13547D3A73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82034" y="2823099"/>
            <a:ext cx="239143" cy="542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5647A1-ED15-2B08-9742-7A7247E01AED}"/>
              </a:ext>
            </a:extLst>
          </p:cNvPr>
          <p:cNvSpPr txBox="1"/>
          <p:nvPr/>
        </p:nvSpPr>
        <p:spPr>
          <a:xfrm>
            <a:off x="7421177" y="3011314"/>
            <a:ext cx="817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rgbClr val="FF0000"/>
                </a:solidFill>
              </a:rPr>
              <a:t>ฐาน</a:t>
            </a: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301DF-CD3C-C535-1CE1-4BE71504B42C}"/>
              </a:ext>
            </a:extLst>
          </p:cNvPr>
          <p:cNvCxnSpPr>
            <a:cxnSpLocks/>
          </p:cNvCxnSpPr>
          <p:nvPr/>
        </p:nvCxnSpPr>
        <p:spPr>
          <a:xfrm>
            <a:off x="5622814" y="2823099"/>
            <a:ext cx="1720183" cy="542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0A8F7C-927F-C19B-317C-886CE5AC787A}"/>
              </a:ext>
            </a:extLst>
          </p:cNvPr>
          <p:cNvCxnSpPr>
            <a:cxnSpLocks/>
          </p:cNvCxnSpPr>
          <p:nvPr/>
        </p:nvCxnSpPr>
        <p:spPr>
          <a:xfrm>
            <a:off x="3973047" y="2823099"/>
            <a:ext cx="3369950" cy="60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D3A2D7-A040-9649-B1C7-A0D86FD8ABFE}"/>
              </a:ext>
            </a:extLst>
          </p:cNvPr>
          <p:cNvSpPr txBox="1"/>
          <p:nvPr/>
        </p:nvSpPr>
        <p:spPr>
          <a:xfrm>
            <a:off x="9152491" y="2009617"/>
            <a:ext cx="231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rgbClr val="FF0000"/>
                </a:solidFill>
              </a:rPr>
              <a:t>ค่าประจำหลัก</a:t>
            </a: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8CFCF1-67C4-3053-CBFE-CB31324C3B67}"/>
              </a:ext>
            </a:extLst>
          </p:cNvPr>
          <p:cNvCxnSpPr>
            <a:cxnSpLocks/>
          </p:cNvCxnSpPr>
          <p:nvPr/>
        </p:nvCxnSpPr>
        <p:spPr>
          <a:xfrm>
            <a:off x="6554055" y="1964157"/>
            <a:ext cx="2598436" cy="461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632486-9DCA-3F51-5B4A-26A6850D0518}"/>
              </a:ext>
            </a:extLst>
          </p:cNvPr>
          <p:cNvCxnSpPr>
            <a:cxnSpLocks/>
          </p:cNvCxnSpPr>
          <p:nvPr/>
        </p:nvCxnSpPr>
        <p:spPr>
          <a:xfrm>
            <a:off x="7981783" y="1905441"/>
            <a:ext cx="1170708" cy="45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F5CC51-1E23-FC71-F604-86B09CF33088}"/>
              </a:ext>
            </a:extLst>
          </p:cNvPr>
          <p:cNvCxnSpPr>
            <a:cxnSpLocks/>
          </p:cNvCxnSpPr>
          <p:nvPr/>
        </p:nvCxnSpPr>
        <p:spPr>
          <a:xfrm>
            <a:off x="9032919" y="1905441"/>
            <a:ext cx="199858" cy="358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52F0-A9E9-ACE8-1CC6-F93395B4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7BB63-25A5-69FB-05F0-3D5E3D15FB03}"/>
              </a:ext>
            </a:extLst>
          </p:cNvPr>
          <p:cNvSpPr txBox="1"/>
          <p:nvPr/>
        </p:nvSpPr>
        <p:spPr>
          <a:xfrm>
            <a:off x="4222672" y="19722"/>
            <a:ext cx="3179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71BAE-17C9-DD0F-1DCF-9DB251B4F48E}"/>
              </a:ext>
            </a:extLst>
          </p:cNvPr>
          <p:cNvSpPr txBox="1"/>
          <p:nvPr/>
        </p:nvSpPr>
        <p:spPr>
          <a:xfrm>
            <a:off x="1943746" y="866848"/>
            <a:ext cx="6837128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แต่ละหลักจะมีตัวเลขที่เป็นไปได้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2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ค่า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(0, 1)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39005" y="1819244"/>
            <a:ext cx="5979602" cy="1009592"/>
            <a:chOff x="1755233" y="2445300"/>
            <a:chExt cx="5979602" cy="10095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950DC3-D90D-28C1-B592-19CC7CB38E04}"/>
                </a:ext>
              </a:extLst>
            </p:cNvPr>
            <p:cNvSpPr txBox="1"/>
            <p:nvPr/>
          </p:nvSpPr>
          <p:spPr>
            <a:xfrm>
              <a:off x="1755233" y="2445303"/>
              <a:ext cx="37702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0</a:t>
              </a:r>
            </a:p>
            <a:p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DC1A6E-5C60-D0D6-10B5-F9AF7432F362}"/>
                </a:ext>
              </a:extLst>
            </p:cNvPr>
            <p:cNvSpPr txBox="1"/>
            <p:nvPr/>
          </p:nvSpPr>
          <p:spPr>
            <a:xfrm>
              <a:off x="2396639" y="2445300"/>
              <a:ext cx="56938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10</a:t>
              </a:r>
            </a:p>
            <a:p>
              <a:r>
                <a:rPr lang="en-US" sz="2800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D9485-9808-5211-8C5F-B6065E8C22CD}"/>
                </a:ext>
              </a:extLst>
            </p:cNvPr>
            <p:cNvSpPr txBox="1"/>
            <p:nvPr/>
          </p:nvSpPr>
          <p:spPr>
            <a:xfrm>
              <a:off x="3230406" y="2445301"/>
              <a:ext cx="7617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100</a:t>
              </a:r>
            </a:p>
            <a:p>
              <a:r>
                <a:rPr lang="en-US" sz="2800" dirty="0">
                  <a:solidFill>
                    <a:srgbClr val="FF0000"/>
                  </a:solidFill>
                </a:rPr>
                <a:t>101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0AF38-1192-B2CF-51CE-F7B670BE7F15}"/>
                </a:ext>
              </a:extLst>
            </p:cNvPr>
            <p:cNvSpPr txBox="1"/>
            <p:nvPr/>
          </p:nvSpPr>
          <p:spPr>
            <a:xfrm>
              <a:off x="4359561" y="2474893"/>
              <a:ext cx="7617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110</a:t>
              </a:r>
            </a:p>
            <a:p>
              <a:r>
                <a:rPr lang="en-US" sz="2800" dirty="0">
                  <a:solidFill>
                    <a:srgbClr val="FF0000"/>
                  </a:solidFill>
                </a:rPr>
                <a:t>111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DD23FC-837C-C50D-CC52-5D2B6FE4188E}"/>
                </a:ext>
              </a:extLst>
            </p:cNvPr>
            <p:cNvSpPr txBox="1"/>
            <p:nvPr/>
          </p:nvSpPr>
          <p:spPr>
            <a:xfrm>
              <a:off x="5663756" y="2500785"/>
              <a:ext cx="95410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1000</a:t>
              </a:r>
            </a:p>
            <a:p>
              <a:r>
                <a:rPr lang="en-US" sz="2800" dirty="0">
                  <a:solidFill>
                    <a:srgbClr val="FF0000"/>
                  </a:solidFill>
                </a:rPr>
                <a:t>1001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EE9D59-D839-2C81-CD76-EF23CDA3681A}"/>
                </a:ext>
              </a:extLst>
            </p:cNvPr>
            <p:cNvSpPr txBox="1"/>
            <p:nvPr/>
          </p:nvSpPr>
          <p:spPr>
            <a:xfrm>
              <a:off x="6806376" y="2500785"/>
              <a:ext cx="9284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…..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1CB306B-0BC9-54F2-FBD8-4FEAC007B3D4}"/>
              </a:ext>
            </a:extLst>
          </p:cNvPr>
          <p:cNvSpPr txBox="1"/>
          <p:nvPr/>
        </p:nvSpPr>
        <p:spPr>
          <a:xfrm>
            <a:off x="1346371" y="2991779"/>
            <a:ext cx="9868407" cy="1914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หลักของเลขฐาน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2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เรียกว่า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binary digit (bit)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Bit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ซ้ายสุดจะมีค่าสูงที่สุด หรือ มีนัยสำคัญ (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Significant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)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สูงที่สุด</a:t>
            </a:r>
          </a:p>
          <a:p>
            <a:pPr>
              <a:lnSpc>
                <a:spcPct val="75000"/>
              </a:lnSpc>
              <a:spcAft>
                <a:spcPts val="1000"/>
              </a:spcAft>
            </a:pP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Bit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ขวาสุดจะมีค่าต่ำที่สุด หรือ มีนัยสำคัญต่ำที่สุด</a:t>
            </a:r>
            <a:endParaRPr lang="en-US" sz="4400" dirty="0">
              <a:latin typeface="TH Sarabun New" pitchFamily="34" charset="-34"/>
              <a:ea typeface="Calibri" panose="020F0502020204030204" pitchFamily="34" charset="0"/>
              <a:cs typeface="TH Sarabun New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A4B4D-D34E-EE31-6A1D-2E96CFA18E1B}"/>
              </a:ext>
            </a:extLst>
          </p:cNvPr>
          <p:cNvSpPr txBox="1"/>
          <p:nvPr/>
        </p:nvSpPr>
        <p:spPr>
          <a:xfrm>
            <a:off x="4514849" y="5050941"/>
            <a:ext cx="3539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b="1" dirty="0">
                <a:solidFill>
                  <a:schemeClr val="accent5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10101100</a:t>
            </a:r>
            <a:endParaRPr lang="en-US" sz="6600" b="1" dirty="0">
              <a:solidFill>
                <a:schemeClr val="accent5">
                  <a:lumMod val="7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6312" y="5430083"/>
            <a:ext cx="305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MSB</a:t>
            </a:r>
          </a:p>
          <a:p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ost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ignificant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B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85227" y="5416820"/>
            <a:ext cx="314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LSB</a:t>
            </a:r>
          </a:p>
          <a:p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east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ignificant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B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329347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26B8E-81B8-E2C0-2850-C0812BFB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28112-A4E9-16A1-E181-C1FB608CE7AF}"/>
              </a:ext>
            </a:extLst>
          </p:cNvPr>
          <p:cNvSpPr txBox="1"/>
          <p:nvPr/>
        </p:nvSpPr>
        <p:spPr>
          <a:xfrm>
            <a:off x="4242831" y="-20313"/>
            <a:ext cx="3179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CC9AC-6087-6EAB-17D6-4203B561CB0B}"/>
              </a:ext>
            </a:extLst>
          </p:cNvPr>
          <p:cNvSpPr txBox="1"/>
          <p:nvPr/>
        </p:nvSpPr>
        <p:spPr>
          <a:xfrm>
            <a:off x="1943746" y="1144434"/>
            <a:ext cx="6837128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แต่ละหลักจะมีตัวเลขที่เป็นไปได้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2 </a:t>
            </a:r>
            <a:r>
              <a:rPr lang="th-TH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ค่า </a:t>
            </a:r>
            <a:r>
              <a:rPr lang="en-US" sz="4400" dirty="0">
                <a:latin typeface="TH Sarabun New" pitchFamily="34" charset="-34"/>
                <a:ea typeface="Calibri" panose="020F0502020204030204" pitchFamily="34" charset="0"/>
                <a:cs typeface="TH Sarabun New" pitchFamily="34" charset="-34"/>
              </a:rPr>
              <a:t>(0, 1)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D5E19-7D93-1AE6-030D-D436FBADA5D0}"/>
              </a:ext>
            </a:extLst>
          </p:cNvPr>
          <p:cNvSpPr txBox="1"/>
          <p:nvPr/>
        </p:nvSpPr>
        <p:spPr>
          <a:xfrm>
            <a:off x="4344364" y="2015443"/>
            <a:ext cx="95410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0000"/>
                </a:solidFill>
              </a:rPr>
              <a:t>0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10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11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100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101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110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111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1000</a:t>
            </a:r>
          </a:p>
          <a:p>
            <a:pPr algn="r"/>
            <a:r>
              <a:rPr lang="en-US" sz="2800" dirty="0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3A785-88EB-E14D-D1BA-848D33E3C052}"/>
              </a:ext>
            </a:extLst>
          </p:cNvPr>
          <p:cNvSpPr txBox="1"/>
          <p:nvPr/>
        </p:nvSpPr>
        <p:spPr>
          <a:xfrm>
            <a:off x="5907487" y="2015442"/>
            <a:ext cx="37702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0</a:t>
            </a:r>
          </a:p>
          <a:p>
            <a:r>
              <a:rPr lang="en-US" sz="2800" dirty="0">
                <a:solidFill>
                  <a:srgbClr val="7030A0"/>
                </a:solidFill>
              </a:rPr>
              <a:t>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2</a:t>
            </a:r>
          </a:p>
          <a:p>
            <a:r>
              <a:rPr lang="en-US" sz="2800" dirty="0">
                <a:solidFill>
                  <a:srgbClr val="7030A0"/>
                </a:solidFill>
              </a:rPr>
              <a:t>3</a:t>
            </a:r>
          </a:p>
          <a:p>
            <a:r>
              <a:rPr lang="en-US" sz="2800" dirty="0">
                <a:solidFill>
                  <a:srgbClr val="7030A0"/>
                </a:solidFill>
              </a:rPr>
              <a:t>4</a:t>
            </a:r>
          </a:p>
          <a:p>
            <a:r>
              <a:rPr lang="en-US" sz="2800" dirty="0">
                <a:solidFill>
                  <a:srgbClr val="7030A0"/>
                </a:solidFill>
              </a:rPr>
              <a:t>5</a:t>
            </a:r>
          </a:p>
          <a:p>
            <a:r>
              <a:rPr lang="en-US" sz="2800" dirty="0">
                <a:solidFill>
                  <a:srgbClr val="7030A0"/>
                </a:solidFill>
              </a:rPr>
              <a:t>6</a:t>
            </a:r>
          </a:p>
          <a:p>
            <a:r>
              <a:rPr lang="en-US" sz="2800" dirty="0">
                <a:solidFill>
                  <a:srgbClr val="7030A0"/>
                </a:solidFill>
              </a:rPr>
              <a:t>7</a:t>
            </a:r>
          </a:p>
          <a:p>
            <a:r>
              <a:rPr lang="en-US" sz="2800" dirty="0">
                <a:solidFill>
                  <a:srgbClr val="7030A0"/>
                </a:solidFill>
              </a:rPr>
              <a:t>8</a:t>
            </a:r>
          </a:p>
          <a:p>
            <a:r>
              <a:rPr lang="en-US" sz="2800" dirty="0">
                <a:solidFill>
                  <a:srgbClr val="7030A0"/>
                </a:solidFill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D9ED8-76FD-E07B-DEC7-586258E4F27E}"/>
              </a:ext>
            </a:extLst>
          </p:cNvPr>
          <p:cNvSpPr txBox="1"/>
          <p:nvPr/>
        </p:nvSpPr>
        <p:spPr>
          <a:xfrm>
            <a:off x="5373589" y="3862102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5261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16C3E-788E-1E50-E031-60A145ED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CFAAD-D0B0-BAB1-3648-9A8AE171362C}"/>
              </a:ext>
            </a:extLst>
          </p:cNvPr>
          <p:cNvSpPr txBox="1"/>
          <p:nvPr/>
        </p:nvSpPr>
        <p:spPr>
          <a:xfrm>
            <a:off x="4374772" y="0"/>
            <a:ext cx="3179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ระบบเลขฐาน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  <a:endParaRPr lang="th-TH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146606-03AA-AE48-CD7B-A8AF2604FB50}"/>
              </a:ext>
            </a:extLst>
          </p:cNvPr>
          <p:cNvCxnSpPr>
            <a:cxnSpLocks/>
          </p:cNvCxnSpPr>
          <p:nvPr/>
        </p:nvCxnSpPr>
        <p:spPr>
          <a:xfrm flipH="1">
            <a:off x="5235899" y="1846555"/>
            <a:ext cx="752018" cy="1402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AA4B4D-D34E-EE31-6A1D-2E96CFA18E1B}"/>
              </a:ext>
            </a:extLst>
          </p:cNvPr>
          <p:cNvSpPr txBox="1"/>
          <p:nvPr/>
        </p:nvSpPr>
        <p:spPr>
          <a:xfrm>
            <a:off x="4775068" y="3249227"/>
            <a:ext cx="1673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solidFill>
                  <a:srgbClr val="FF0000"/>
                </a:solidFill>
              </a:rPr>
              <a:t>ฐาน</a:t>
            </a: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35BB00-B378-DBF5-DF40-32FA72E4FD90}"/>
              </a:ext>
            </a:extLst>
          </p:cNvPr>
          <p:cNvCxnSpPr>
            <a:cxnSpLocks/>
          </p:cNvCxnSpPr>
          <p:nvPr/>
        </p:nvCxnSpPr>
        <p:spPr>
          <a:xfrm>
            <a:off x="4875750" y="1846555"/>
            <a:ext cx="240577" cy="1402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E006AC-D171-A8BE-3D3B-EA8A89C1542E}"/>
              </a:ext>
            </a:extLst>
          </p:cNvPr>
          <p:cNvCxnSpPr>
            <a:cxnSpLocks/>
          </p:cNvCxnSpPr>
          <p:nvPr/>
        </p:nvCxnSpPr>
        <p:spPr>
          <a:xfrm>
            <a:off x="3752789" y="1913370"/>
            <a:ext cx="1243966" cy="1335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E9738-C01E-42D7-2493-05ABD5C92EF0}"/>
              </a:ext>
            </a:extLst>
          </p:cNvPr>
          <p:cNvCxnSpPr>
            <a:cxnSpLocks/>
          </p:cNvCxnSpPr>
          <p:nvPr/>
        </p:nvCxnSpPr>
        <p:spPr>
          <a:xfrm flipH="1">
            <a:off x="5356187" y="1913370"/>
            <a:ext cx="1725520" cy="1335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11D304-575B-745E-E37D-8FB33D6AA889}"/>
              </a:ext>
            </a:extLst>
          </p:cNvPr>
          <p:cNvSpPr txBox="1"/>
          <p:nvPr/>
        </p:nvSpPr>
        <p:spPr>
          <a:xfrm>
            <a:off x="1612533" y="1255376"/>
            <a:ext cx="9235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1101</a:t>
            </a:r>
            <a:r>
              <a:rPr lang="en-US" sz="4400" baseline="-25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= 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3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+1*(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+0*(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1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+1*(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= 8+4+0+1 = 13</a:t>
            </a:r>
            <a:r>
              <a:rPr lang="en-US" sz="4400" baseline="-25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10</a:t>
            </a:r>
            <a:endParaRPr lang="en-US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8124E-DA71-C5BF-0575-AD2D9DE46A6E}"/>
              </a:ext>
            </a:extLst>
          </p:cNvPr>
          <p:cNvSpPr txBox="1"/>
          <p:nvPr/>
        </p:nvSpPr>
        <p:spPr>
          <a:xfrm>
            <a:off x="1801940" y="4299467"/>
            <a:ext cx="83719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111</a:t>
            </a:r>
            <a:r>
              <a:rPr lang="en-US" sz="4400" baseline="-25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= 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+1*(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1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+1*(</a:t>
            </a:r>
            <a:r>
              <a:rPr lang="en-US" sz="4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)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= 4+2 +1 = 7</a:t>
            </a:r>
            <a:r>
              <a:rPr lang="en-US" sz="4400" baseline="300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sz="4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0622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2599</Words>
  <Application>Microsoft Office PowerPoint</Application>
  <PresentationFormat>Widescreen</PresentationFormat>
  <Paragraphs>659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Courier New</vt:lpstr>
      <vt:lpstr>Symbol</vt:lpstr>
      <vt:lpstr>TH Sarabun New</vt:lpstr>
      <vt:lpstr>TH SarabunPSK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Watis Leelapatra</dc:creator>
  <cp:lastModifiedBy>Watis Leelapatra</cp:lastModifiedBy>
  <cp:revision>90</cp:revision>
  <dcterms:created xsi:type="dcterms:W3CDTF">2024-02-13T16:32:53Z</dcterms:created>
  <dcterms:modified xsi:type="dcterms:W3CDTF">2024-09-19T12:43:42Z</dcterms:modified>
</cp:coreProperties>
</file>